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5" r:id="rId8"/>
    <p:sldId id="263" r:id="rId9"/>
    <p:sldId id="264" r:id="rId10"/>
    <p:sldId id="266" r:id="rId11"/>
    <p:sldId id="268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26F94A-A352-4079-AAC0-F3E5664640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376C08-E3F3-43A1-BDD8-7839DB2D72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77DC2E9-24BE-470A-B758-5734BF12D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D552-B0F7-4A9B-B5A3-91B5A6397A66}" type="datetimeFigureOut">
              <a:rPr lang="pt-PT" smtClean="0"/>
              <a:t>04/12/2024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4846FE1-DF2B-4ED4-AE97-595531816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289F1B6-82D2-475A-826C-14D2C7231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60BB-195E-42DB-8BD5-62695550FC0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86001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FC51BC-CC3A-4FAB-8F19-45A915890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402B95D8-5223-4BDD-81F7-08275C6288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EE38E5A-3A9B-42F8-9BC5-9BC61E54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D552-B0F7-4A9B-B5A3-91B5A6397A66}" type="datetimeFigureOut">
              <a:rPr lang="pt-PT" smtClean="0"/>
              <a:t>04/12/2024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63D5FD8-BEC3-43AD-922C-CD70755B8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54B44B2-A670-4A41-8BAB-CA1CC415A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60BB-195E-42DB-8BD5-62695550FC0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65265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40CB4E-D553-4AC9-BC2D-48D447F194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B914720F-3DF3-4981-9149-2094D20BD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3E414C8-F1FA-46B9-B255-62FBE666E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D552-B0F7-4A9B-B5A3-91B5A6397A66}" type="datetimeFigureOut">
              <a:rPr lang="pt-PT" smtClean="0"/>
              <a:t>04/12/2024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C5D3E0D-EA9C-403A-B9BB-230E602CD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4B67D05-1364-4251-8C60-DF3E42718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60BB-195E-42DB-8BD5-62695550FC0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40964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9A1951-35EE-47D9-B5AD-C4078065D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15A4D34-35DE-4C6A-AE69-FE14BA842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DB0D598-6B2E-4B1B-BE46-71B5812E4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D552-B0F7-4A9B-B5A3-91B5A6397A66}" type="datetimeFigureOut">
              <a:rPr lang="pt-PT" smtClean="0"/>
              <a:t>04/12/2024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79F1BAD-27AA-414A-9C08-D04330EE6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9E384FF-6C40-403C-9D3C-1E8B88DA5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60BB-195E-42DB-8BD5-62695550FC0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1187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F7247F-E6F5-43E5-9B31-26A8B35E9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96E61FD-4CDB-45F7-ADD5-223005383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509EEF7-C56D-45AA-9A8A-98844BE50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D552-B0F7-4A9B-B5A3-91B5A6397A66}" type="datetimeFigureOut">
              <a:rPr lang="pt-PT" smtClean="0"/>
              <a:t>04/12/2024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7CF66BE-376D-4518-8125-2BE46E5EE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287C8B4-8E7D-40BA-8CF3-443643373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60BB-195E-42DB-8BD5-62695550FC0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35492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F8631F-A59C-4124-B323-9DA613C2B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6075D4F-D795-4F7D-B5B7-4D0855A50D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0ABC8289-5954-4CD5-AD84-7A55C14D8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0147AF5-8B02-4CEE-ACCC-E39D7ECD1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D552-B0F7-4A9B-B5A3-91B5A6397A66}" type="datetimeFigureOut">
              <a:rPr lang="pt-PT" smtClean="0"/>
              <a:t>04/12/2024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B7D542BE-41D6-427E-97B6-0732D6F9F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41B87CB-9D2D-47E1-A08C-F9ABF0E47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60BB-195E-42DB-8BD5-62695550FC0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7929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28468C-AEFA-41D0-B8B7-5A2CC0AC7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0E68EE5-96AC-452F-8718-09D20502B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01F2E9B2-D202-4A9D-BDD2-D5869022F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B46767AF-6B81-412C-A5D5-11C61F36F2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F0968C8F-5EC7-4185-814D-CD3127F252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7EA018A4-2AC4-49DC-A555-2170809C7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D552-B0F7-4A9B-B5A3-91B5A6397A66}" type="datetimeFigureOut">
              <a:rPr lang="pt-PT" smtClean="0"/>
              <a:t>04/12/2024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48DB8F97-7E6C-4996-84E1-49BAAA015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BE5B7A5D-05A4-4C69-94BA-BD84270CF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60BB-195E-42DB-8BD5-62695550FC0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33602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176A0A-6D46-4DDB-AC86-84B098D49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B15177DD-A339-4389-A788-00B814040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D552-B0F7-4A9B-B5A3-91B5A6397A66}" type="datetimeFigureOut">
              <a:rPr lang="pt-PT" smtClean="0"/>
              <a:t>04/12/2024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5303E3EB-6036-472D-BAA5-A82BB39FE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51CF4DB9-FACB-482F-89CE-E2C61C7C7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60BB-195E-42DB-8BD5-62695550FC0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21079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E7783D98-F753-4D0A-9831-58D1FF209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D552-B0F7-4A9B-B5A3-91B5A6397A66}" type="datetimeFigureOut">
              <a:rPr lang="pt-PT" smtClean="0"/>
              <a:t>04/12/2024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FA9279C6-2CCB-448E-BE53-114D3159B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EAF7D1F2-5BA1-44E3-873F-7D58E299B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60BB-195E-42DB-8BD5-62695550FC0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52522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8530D5-8F9E-4739-85FC-0975DE995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C9758A8-1FE4-4064-8C24-3B23382CF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1A80CAC2-D127-4C5A-8902-161DB7B7B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215B81C4-64D3-4954-A571-2BF990C77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D552-B0F7-4A9B-B5A3-91B5A6397A66}" type="datetimeFigureOut">
              <a:rPr lang="pt-PT" smtClean="0"/>
              <a:t>04/12/2024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5F01E853-F4AF-4A6A-8406-E078598B5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FC67EABE-6B9B-450C-B2F4-4BD52F857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60BB-195E-42DB-8BD5-62695550FC0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05126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CC1A32-F35B-4F30-87C7-E91E72FEE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B0B782DE-84C1-44C3-A01D-F2A4F79C25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351A7F8E-F46C-4DED-9E73-05FE9F6063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7554D80E-51CD-4FE9-B561-C93C0A85C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D552-B0F7-4A9B-B5A3-91B5A6397A66}" type="datetimeFigureOut">
              <a:rPr lang="pt-PT" smtClean="0"/>
              <a:t>04/12/2024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19A19783-2C3E-4B94-A710-F9B779C5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D48FE7DC-BF52-4A0D-B0EF-116282C38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60BB-195E-42DB-8BD5-62695550FC0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576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AA5CC61C-30BF-41B1-9F04-BF488F19D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8023C02B-610C-4BAD-928B-584D81466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F6FB214-7CAA-422A-B1AE-6A8CD263B5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BD552-B0F7-4A9B-B5A3-91B5A6397A66}" type="datetimeFigureOut">
              <a:rPr lang="pt-PT" smtClean="0"/>
              <a:t>04/12/2024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0220DD2-865C-4004-8218-E4BF4BF0CF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6E09DAA-5BE0-4434-9054-7524402A9E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E60BB-195E-42DB-8BD5-62695550FC0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23278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598167-0F9F-4F26-BDD8-B0D2AB737A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b="1" dirty="0">
                <a:solidFill>
                  <a:schemeClr val="accent6">
                    <a:lumMod val="75000"/>
                  </a:schemeClr>
                </a:solidFill>
              </a:rPr>
              <a:t>A Inspeção do trabalho </a:t>
            </a:r>
            <a:br>
              <a:rPr lang="pt-PT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PT" b="1" dirty="0">
                <a:solidFill>
                  <a:schemeClr val="accent6">
                    <a:lumMod val="75000"/>
                  </a:schemeClr>
                </a:solidFill>
              </a:rPr>
              <a:t>e as recentes lutas laborais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3FBE5AB-1466-4A09-BB05-81CC849E4C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>
            <a:normAutofit fontScale="92500" lnSpcReduction="10000"/>
          </a:bodyPr>
          <a:lstStyle/>
          <a:p>
            <a:endParaRPr lang="pt-PT" dirty="0"/>
          </a:p>
          <a:p>
            <a:pPr algn="r"/>
            <a:r>
              <a:rPr lang="pt-PT" sz="3200" dirty="0">
                <a:solidFill>
                  <a:schemeClr val="accent6">
                    <a:lumMod val="75000"/>
                  </a:schemeClr>
                </a:solidFill>
              </a:rPr>
              <a:t>Norberta Grilo</a:t>
            </a:r>
          </a:p>
          <a:p>
            <a:pPr algn="r"/>
            <a:r>
              <a:rPr lang="pt-PT" dirty="0">
                <a:solidFill>
                  <a:schemeClr val="accent6">
                    <a:lumMod val="75000"/>
                  </a:schemeClr>
                </a:solidFill>
              </a:rPr>
              <a:t>Inspetora do Trabalho da ACT </a:t>
            </a:r>
          </a:p>
          <a:p>
            <a:pPr algn="r"/>
            <a:r>
              <a:rPr lang="pt-PT" dirty="0">
                <a:solidFill>
                  <a:schemeClr val="accent6">
                    <a:lumMod val="75000"/>
                  </a:schemeClr>
                </a:solidFill>
              </a:rPr>
              <a:t>no Centro Local do Ave – Vila Nova de Famalicão</a:t>
            </a:r>
          </a:p>
        </p:txBody>
      </p:sp>
    </p:spTree>
    <p:extLst>
      <p:ext uri="{BB962C8B-B14F-4D97-AF65-F5344CB8AC3E}">
        <p14:creationId xmlns:p14="http://schemas.microsoft.com/office/powerpoint/2010/main" val="221302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1CECFF5-62E6-4817-AFA6-E47D2A4F6D3C}"/>
              </a:ext>
            </a:extLst>
          </p:cNvPr>
          <p:cNvSpPr/>
          <p:nvPr/>
        </p:nvSpPr>
        <p:spPr>
          <a:xfrm>
            <a:off x="820271" y="779929"/>
            <a:ext cx="10273553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PT" sz="2000" b="0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342900" indent="-342900" algn="just">
              <a:buFont typeface="+mj-lt"/>
              <a:buAutoNum type="arabicPeriod" startAt="2"/>
            </a:pPr>
            <a:r>
              <a:rPr lang="pt-PT" sz="2400" dirty="0">
                <a:solidFill>
                  <a:srgbClr val="000000"/>
                </a:solidFill>
              </a:rPr>
              <a:t>O valor a pagar ao estafeta, compreende: </a:t>
            </a:r>
          </a:p>
          <a:p>
            <a:pPr algn="just"/>
            <a:r>
              <a:rPr lang="pt-PT" sz="2400" dirty="0">
                <a:solidFill>
                  <a:srgbClr val="000000"/>
                </a:solidFill>
              </a:rPr>
              <a:t>	a) uma componente fixa designada por “Tarifa base” e </a:t>
            </a:r>
          </a:p>
          <a:p>
            <a:pPr algn="just"/>
            <a:r>
              <a:rPr lang="pt-PT" sz="2400" dirty="0">
                <a:solidFill>
                  <a:srgbClr val="000000"/>
                </a:solidFill>
              </a:rPr>
              <a:t>	b) uma componente variável resultante da conjugação das seguintes rubricas: </a:t>
            </a:r>
          </a:p>
          <a:p>
            <a:pPr algn="just"/>
            <a:r>
              <a:rPr lang="pt-PT" sz="2400" dirty="0">
                <a:solidFill>
                  <a:srgbClr val="000000"/>
                </a:solidFill>
              </a:rPr>
              <a:t>		i) € 0,25 por quilómetro percorrido desde o local de recolha (em regra restaurantes) até ao endereço de entrega; </a:t>
            </a:r>
          </a:p>
          <a:p>
            <a:pPr algn="just"/>
            <a:r>
              <a:rPr lang="pt-PT" sz="2400" dirty="0">
                <a:solidFill>
                  <a:srgbClr val="000000"/>
                </a:solidFill>
              </a:rPr>
              <a:t>		</a:t>
            </a:r>
            <a:r>
              <a:rPr lang="pt-PT" sz="2400" dirty="0" err="1">
                <a:solidFill>
                  <a:srgbClr val="000000"/>
                </a:solidFill>
              </a:rPr>
              <a:t>ii</a:t>
            </a:r>
            <a:r>
              <a:rPr lang="pt-PT" sz="2400" dirty="0">
                <a:solidFill>
                  <a:srgbClr val="000000"/>
                </a:solidFill>
              </a:rPr>
              <a:t>) uma percentagem variável em função da hora do pedido/entrega, época do ano ou condições climatéricas; </a:t>
            </a:r>
          </a:p>
          <a:p>
            <a:pPr algn="just"/>
            <a:r>
              <a:rPr lang="pt-PT" sz="2400" dirty="0">
                <a:solidFill>
                  <a:srgbClr val="000000"/>
                </a:solidFill>
              </a:rPr>
              <a:t>		</a:t>
            </a:r>
            <a:r>
              <a:rPr lang="pt-PT" sz="2400" dirty="0" err="1">
                <a:solidFill>
                  <a:srgbClr val="000000"/>
                </a:solidFill>
              </a:rPr>
              <a:t>iii</a:t>
            </a:r>
            <a:r>
              <a:rPr lang="pt-PT" sz="2400" dirty="0">
                <a:solidFill>
                  <a:srgbClr val="000000"/>
                </a:solidFill>
              </a:rPr>
              <a:t>) uma componente variável (multiplicador), cujo valor é definido pelo estafeta e, o altera, entre os quocientes 0,90 a 1,10 - limites mínimo e máximo, pré-definidos pela plataforma; </a:t>
            </a:r>
          </a:p>
          <a:p>
            <a:pPr algn="just"/>
            <a:endParaRPr lang="pt-PT" sz="2400" dirty="0">
              <a:solidFill>
                <a:srgbClr val="000000"/>
              </a:solidFill>
            </a:endParaRPr>
          </a:p>
          <a:p>
            <a:pPr algn="just"/>
            <a:endParaRPr lang="pt-PT" sz="2400" dirty="0">
              <a:solidFill>
                <a:srgbClr val="000000"/>
              </a:solidFill>
            </a:endParaRPr>
          </a:p>
          <a:p>
            <a:pPr algn="just"/>
            <a:endParaRPr lang="pt-PT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052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0D29E1C-59B7-4DD4-B32C-1A4172705513}"/>
              </a:ext>
            </a:extLst>
          </p:cNvPr>
          <p:cNvSpPr/>
          <p:nvPr/>
        </p:nvSpPr>
        <p:spPr>
          <a:xfrm>
            <a:off x="699247" y="645459"/>
            <a:ext cx="1081143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3"/>
            </a:pPr>
            <a:r>
              <a:rPr lang="pt-PT" sz="2400" dirty="0">
                <a:solidFill>
                  <a:srgbClr val="000000"/>
                </a:solidFill>
              </a:rPr>
              <a:t>A plataforma fixa o preço para o serviço e as condições de pagamento do serviço; </a:t>
            </a:r>
          </a:p>
          <a:p>
            <a:pPr marL="457200" indent="-457200" algn="just">
              <a:buFont typeface="+mj-lt"/>
              <a:buAutoNum type="arabicPeriod" startAt="3"/>
            </a:pPr>
            <a:endParaRPr lang="pt-PT" sz="2400" dirty="0">
              <a:solidFill>
                <a:srgbClr val="000000"/>
              </a:solidFill>
            </a:endParaRPr>
          </a:p>
          <a:p>
            <a:pPr marL="457200" indent="-457200" algn="just">
              <a:buFont typeface="+mj-lt"/>
              <a:buAutoNum type="arabicPeriod" startAt="3"/>
            </a:pPr>
            <a:r>
              <a:rPr lang="pt-PT" sz="2400" dirty="0">
                <a:solidFill>
                  <a:srgbClr val="000000"/>
                </a:solidFill>
              </a:rPr>
              <a:t>A plataforma fixa a retribuição; </a:t>
            </a:r>
          </a:p>
          <a:p>
            <a:pPr marL="457200" indent="-457200" algn="just">
              <a:buFont typeface="+mj-lt"/>
              <a:buAutoNum type="arabicPeriod" startAt="3"/>
            </a:pPr>
            <a:endParaRPr lang="pt-PT" sz="2400" dirty="0">
              <a:solidFill>
                <a:srgbClr val="000000"/>
              </a:solidFill>
            </a:endParaRPr>
          </a:p>
          <a:p>
            <a:pPr marL="457200" indent="-457200" algn="just">
              <a:buFont typeface="+mj-lt"/>
              <a:buAutoNum type="arabicPeriod" startAt="3"/>
            </a:pPr>
            <a:r>
              <a:rPr lang="pt-PT" sz="2400" dirty="0">
                <a:solidFill>
                  <a:srgbClr val="000000"/>
                </a:solidFill>
              </a:rPr>
              <a:t>A plataforma paga a retribuição diretamente ao estafeta e processa os pagamentos a efetuar; </a:t>
            </a:r>
          </a:p>
          <a:p>
            <a:pPr marL="457200" indent="-457200" algn="just">
              <a:buFont typeface="+mj-lt"/>
              <a:buAutoNum type="arabicPeriod" startAt="3"/>
            </a:pPr>
            <a:endParaRPr lang="pt-PT" sz="2400" dirty="0">
              <a:solidFill>
                <a:srgbClr val="000000"/>
              </a:solidFill>
            </a:endParaRPr>
          </a:p>
          <a:p>
            <a:pPr marL="457200" indent="-457200" algn="just">
              <a:buFont typeface="+mj-lt"/>
              <a:buAutoNum type="arabicPeriod" startAt="3"/>
            </a:pPr>
            <a:r>
              <a:rPr lang="pt-PT" sz="2400" dirty="0">
                <a:solidFill>
                  <a:srgbClr val="000000"/>
                </a:solidFill>
              </a:rPr>
              <a:t>A plataforma negoceia os preços e condições com os titulares dos estabelecimentos; </a:t>
            </a:r>
          </a:p>
          <a:p>
            <a:pPr marL="457200" indent="-457200" algn="just">
              <a:buFont typeface="+mj-lt"/>
              <a:buAutoNum type="arabicPeriod" startAt="3"/>
            </a:pPr>
            <a:endParaRPr lang="pt-PT" sz="2400" dirty="0">
              <a:solidFill>
                <a:srgbClr val="000000"/>
              </a:solidFill>
            </a:endParaRPr>
          </a:p>
          <a:p>
            <a:pPr marL="457200" indent="-457200" algn="just">
              <a:buFont typeface="+mj-lt"/>
              <a:buAutoNum type="arabicPeriod" startAt="3"/>
            </a:pPr>
            <a:r>
              <a:rPr lang="pt-PT" sz="2400" dirty="0">
                <a:solidFill>
                  <a:srgbClr val="000000"/>
                </a:solidFill>
              </a:rPr>
              <a:t>O cliente final paga o serviço à plataforma e não ao estafeta; </a:t>
            </a:r>
          </a:p>
          <a:p>
            <a:pPr marL="457200" indent="-457200" algn="just">
              <a:buFont typeface="+mj-lt"/>
              <a:buAutoNum type="arabicPeriod" startAt="3"/>
            </a:pPr>
            <a:endParaRPr lang="pt-PT" sz="2400" dirty="0"/>
          </a:p>
          <a:p>
            <a:pPr marL="457200" indent="-457200" algn="just">
              <a:buFont typeface="+mj-lt"/>
              <a:buAutoNum type="arabicPeriod" startAt="3"/>
            </a:pPr>
            <a:r>
              <a:rPr lang="pt-PT" sz="2400" dirty="0"/>
              <a:t>O pagamento da plataforma ao “estafeta” é quinzenal e efetua-se por transferência bancária. </a:t>
            </a:r>
          </a:p>
          <a:p>
            <a:pPr algn="just"/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1817329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8FB05AC-D1D9-44E1-91ED-162F8A0D8EBC}"/>
              </a:ext>
            </a:extLst>
          </p:cNvPr>
          <p:cNvSpPr/>
          <p:nvPr/>
        </p:nvSpPr>
        <p:spPr>
          <a:xfrm>
            <a:off x="699247" y="524434"/>
            <a:ext cx="1060972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9"/>
            </a:pPr>
            <a:r>
              <a:rPr lang="pt-PT" sz="2400" dirty="0"/>
              <a:t>Nesse pagamento, a plataforma compensa o valor do IVA suportado pelo estafeta findo o seu primeiro ano de isenção. </a:t>
            </a:r>
          </a:p>
          <a:p>
            <a:pPr marL="457200" indent="-457200" algn="just">
              <a:buFont typeface="+mj-lt"/>
              <a:buAutoNum type="arabicPeriod" startAt="9"/>
            </a:pPr>
            <a:endParaRPr lang="pt-PT" sz="2400" dirty="0"/>
          </a:p>
          <a:p>
            <a:pPr marL="457200" indent="-457200" algn="just">
              <a:buFont typeface="+mj-lt"/>
              <a:buAutoNum type="arabicPeriod" startAt="9"/>
            </a:pPr>
            <a:r>
              <a:rPr lang="pt-PT" sz="2400" dirty="0"/>
              <a:t>O valor em numerário entregue pelos clientes ao estafeta é compensado no pagamento quinzenal, mas quando excede um determinado limite pré-definido pela plataforma, deve ser depositado à ordem da mesma em prazo determinado. </a:t>
            </a:r>
          </a:p>
          <a:p>
            <a:pPr marL="457200" indent="-457200" algn="just">
              <a:buFont typeface="+mj-lt"/>
              <a:buAutoNum type="arabicPeriod" startAt="11"/>
            </a:pPr>
            <a:endParaRPr lang="pt-PT" sz="2400" dirty="0"/>
          </a:p>
          <a:p>
            <a:pPr marL="457200" indent="-457200" algn="just">
              <a:buFont typeface="+mj-lt"/>
              <a:buAutoNum type="arabicPeriod" startAt="11"/>
            </a:pPr>
            <a:r>
              <a:rPr lang="pt-PT" sz="2400" dirty="0"/>
              <a:t>A única forma dos estafetas poderem aumentar os seus rendimentos consiste em trabalhar mais horas, sempre correspondendo aos padrões de performance fixados e exigidos pela plataforma. </a:t>
            </a:r>
          </a:p>
          <a:p>
            <a:pPr algn="just"/>
            <a:endParaRPr lang="pt-PT" sz="2400" dirty="0"/>
          </a:p>
          <a:p>
            <a:pPr marL="457200" indent="-457200" algn="just">
              <a:buFont typeface="+mj-lt"/>
              <a:buAutoNum type="arabicPeriod" startAt="12"/>
            </a:pPr>
            <a:r>
              <a:rPr lang="pt-PT" sz="2400" dirty="0"/>
              <a:t>O estafeta está limitado aos quilómetros percorridos, à taxa de pedido e ao multiplicador definido, variáveis estas todas elas controladas pela plataforma, no qual o estafeta não tem qualquer escolha. </a:t>
            </a:r>
          </a:p>
          <a:p>
            <a:pPr marL="457200" indent="-457200" algn="just">
              <a:buFont typeface="+mj-lt"/>
              <a:buAutoNum type="arabicPeriod" startAt="12"/>
            </a:pP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3413854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A70E007-4619-4448-A40B-56D50F4B28B1}"/>
              </a:ext>
            </a:extLst>
          </p:cNvPr>
          <p:cNvSpPr/>
          <p:nvPr/>
        </p:nvSpPr>
        <p:spPr>
          <a:xfrm>
            <a:off x="887505" y="197346"/>
            <a:ext cx="10502153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b="1" dirty="0">
                <a:solidFill>
                  <a:schemeClr val="accent6">
                    <a:lumMod val="75000"/>
                  </a:schemeClr>
                </a:solidFill>
              </a:rPr>
              <a:t>3. </a:t>
            </a:r>
            <a:r>
              <a:rPr lang="pt-PT" sz="2800" b="1" u="sng" dirty="0">
                <a:solidFill>
                  <a:schemeClr val="accent6">
                    <a:lumMod val="75000"/>
                  </a:schemeClr>
                </a:solidFill>
              </a:rPr>
              <a:t>Quanto à determinação de regras específicas</a:t>
            </a:r>
            <a:endParaRPr lang="pt-PT" sz="2800" b="1" dirty="0"/>
          </a:p>
          <a:p>
            <a:endParaRPr lang="pt-PT" dirty="0"/>
          </a:p>
          <a:p>
            <a:r>
              <a:rPr lang="pt-PT" sz="2400" dirty="0"/>
              <a:t>A Plataforma Digital determina regras específicas, nomeadamente quanto à: </a:t>
            </a:r>
          </a:p>
          <a:p>
            <a:endParaRPr lang="pt-PT" sz="2400" dirty="0"/>
          </a:p>
          <a:p>
            <a:pPr marL="342900" indent="-342900">
              <a:buFont typeface="+mj-lt"/>
              <a:buAutoNum type="arabicPeriod"/>
            </a:pPr>
            <a:r>
              <a:rPr lang="pt-PT" sz="2400" dirty="0"/>
              <a:t>Forma de apresentação do estafeta: tem de utilizar uma mochila isotérmica, não tendo autonomia para escolher outro tipo ou meio de conservação e transporte de alimentos. </a:t>
            </a:r>
          </a:p>
          <a:p>
            <a:pPr marL="342900" indent="-342900">
              <a:buFont typeface="+mj-lt"/>
              <a:buAutoNum type="arabicPeriod"/>
            </a:pPr>
            <a:endParaRPr lang="pt-PT" sz="2400" dirty="0"/>
          </a:p>
          <a:p>
            <a:pPr marL="342900" indent="-342900">
              <a:buFont typeface="+mj-lt"/>
              <a:buAutoNum type="arabicPeriod"/>
            </a:pPr>
            <a:r>
              <a:rPr lang="pt-PT" sz="2400" dirty="0"/>
              <a:t>Prestação da atividade: </a:t>
            </a:r>
          </a:p>
          <a:p>
            <a:pPr marL="800100" lvl="1" indent="-342900">
              <a:buAutoNum type="alphaLcParenR"/>
            </a:pPr>
            <a:r>
              <a:rPr lang="pt-PT" sz="2400" dirty="0"/>
              <a:t>É obrigatório o registo prévio do prestador na plataforma da “GLOVO”; </a:t>
            </a:r>
          </a:p>
          <a:p>
            <a:pPr marL="800100" lvl="1" indent="-342900">
              <a:buAutoNum type="alphaLcParenR"/>
            </a:pPr>
            <a:r>
              <a:rPr lang="pt-PT" sz="2400" dirty="0"/>
              <a:t>O estafeta está obrigado a enviar os seus documentos de identificação à plataforma: </a:t>
            </a:r>
          </a:p>
          <a:p>
            <a:r>
              <a:rPr lang="pt-PT" sz="2400" dirty="0"/>
              <a:t>	i. carta de condução; </a:t>
            </a:r>
          </a:p>
          <a:p>
            <a:r>
              <a:rPr lang="pt-PT" sz="2400" dirty="0"/>
              <a:t>	</a:t>
            </a:r>
            <a:r>
              <a:rPr lang="pt-PT" sz="2400" dirty="0" err="1"/>
              <a:t>ii</a:t>
            </a:r>
            <a:r>
              <a:rPr lang="pt-PT" sz="2400" dirty="0"/>
              <a:t>. cartão de cidadão/passaporte/título de residência; </a:t>
            </a:r>
          </a:p>
          <a:p>
            <a:r>
              <a:rPr lang="pt-PT" sz="2400" dirty="0"/>
              <a:t>	</a:t>
            </a:r>
            <a:r>
              <a:rPr lang="pt-PT" sz="2400" dirty="0" err="1"/>
              <a:t>iii</a:t>
            </a:r>
            <a:r>
              <a:rPr lang="pt-PT" sz="2400" dirty="0"/>
              <a:t>. registos e seguros dos veículos. </a:t>
            </a:r>
          </a:p>
        </p:txBody>
      </p:sp>
    </p:spTree>
    <p:extLst>
      <p:ext uri="{BB962C8B-B14F-4D97-AF65-F5344CB8AC3E}">
        <p14:creationId xmlns:p14="http://schemas.microsoft.com/office/powerpoint/2010/main" val="4183587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E3538BC-B92A-4461-93D7-F7E3EE0B4BD3}"/>
              </a:ext>
            </a:extLst>
          </p:cNvPr>
          <p:cNvSpPr/>
          <p:nvPr/>
        </p:nvSpPr>
        <p:spPr>
          <a:xfrm>
            <a:off x="753035" y="551329"/>
            <a:ext cx="1089211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3"/>
            </a:pPr>
            <a:r>
              <a:rPr lang="pt-PT" sz="2400" dirty="0"/>
              <a:t>O prestador assiste a uma sessão de informação/formação online prévia ao momento da sua inscrição na plataforma.</a:t>
            </a:r>
          </a:p>
          <a:p>
            <a:pPr marL="457200" indent="-457200" algn="just">
              <a:buFont typeface="+mj-lt"/>
              <a:buAutoNum type="arabicPeriod" startAt="3"/>
            </a:pPr>
            <a:endParaRPr lang="pt-PT" sz="2400" dirty="0"/>
          </a:p>
          <a:p>
            <a:pPr marL="457200" indent="-457200" algn="just">
              <a:buFont typeface="+mj-lt"/>
              <a:buAutoNum type="arabicPeriod" startAt="3"/>
            </a:pPr>
            <a:r>
              <a:rPr lang="pt-PT" sz="2400" dirty="0"/>
              <a:t>O estafeta fica adstrito a desenvolver a sua atividade na(s) localidade(s) selecionada(s) mas, cuja área de abrangência é definida pela plataforma.</a:t>
            </a:r>
          </a:p>
          <a:p>
            <a:pPr marL="457200" indent="-457200" algn="just">
              <a:buFont typeface="+mj-lt"/>
              <a:buAutoNum type="arabicPeriod" startAt="3"/>
            </a:pPr>
            <a:endParaRPr lang="pt-PT" sz="2400" dirty="0"/>
          </a:p>
          <a:p>
            <a:pPr marL="457200" indent="-457200" algn="just">
              <a:buFont typeface="+mj-lt"/>
              <a:buAutoNum type="arabicPeriod" startAt="3"/>
            </a:pPr>
            <a:r>
              <a:rPr lang="pt-PT" sz="2400" dirty="0"/>
              <a:t>O estafeta está abrangido por “seguro de responsabilidade civil” contratado e disponibilizado pela plataforma. </a:t>
            </a:r>
          </a:p>
          <a:p>
            <a:pPr marL="457200" indent="-457200" algn="just">
              <a:buFont typeface="+mj-lt"/>
              <a:buAutoNum type="arabicPeriod" startAt="3"/>
            </a:pPr>
            <a:endParaRPr lang="pt-PT" dirty="0"/>
          </a:p>
          <a:p>
            <a:pPr marL="457200" indent="-457200" algn="just">
              <a:buFont typeface="+mj-lt"/>
              <a:buAutoNum type="arabicPeriod" startAt="3"/>
            </a:pPr>
            <a:endParaRPr lang="pt-PT" sz="2400" dirty="0"/>
          </a:p>
          <a:p>
            <a:endParaRPr lang="pt-PT" dirty="0"/>
          </a:p>
          <a:p>
            <a:r>
              <a:rPr lang="pt-PT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51830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DB8FC09-76C1-496D-AAC3-9CB4A375B796}"/>
              </a:ext>
            </a:extLst>
          </p:cNvPr>
          <p:cNvSpPr/>
          <p:nvPr/>
        </p:nvSpPr>
        <p:spPr>
          <a:xfrm>
            <a:off x="900953" y="712693"/>
            <a:ext cx="10448365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accent6">
                    <a:lumMod val="75000"/>
                  </a:schemeClr>
                </a:solidFill>
              </a:rPr>
              <a:t>4. </a:t>
            </a:r>
            <a:r>
              <a:rPr lang="pt-PT" sz="2800" b="1" u="sng" dirty="0">
                <a:solidFill>
                  <a:schemeClr val="accent6">
                    <a:lumMod val="75000"/>
                  </a:schemeClr>
                </a:solidFill>
              </a:rPr>
              <a:t>Quanto ao Controlo e supervisão da prestação da atividade</a:t>
            </a:r>
          </a:p>
          <a:p>
            <a:endParaRPr lang="pt-PT" sz="2400" dirty="0"/>
          </a:p>
          <a:p>
            <a:pPr marL="457200" indent="-457200" algn="just">
              <a:buFont typeface="+mj-lt"/>
              <a:buAutoNum type="arabicPeriod"/>
            </a:pPr>
            <a:r>
              <a:rPr lang="pt-PT" sz="2400" dirty="0"/>
              <a:t>O trabalho do estafeta é permanentemente acompanhado por GPS com recurso ao sistema de </a:t>
            </a:r>
            <a:r>
              <a:rPr lang="pt-PT" sz="2400" dirty="0" err="1"/>
              <a:t>geolocalização</a:t>
            </a:r>
            <a:r>
              <a:rPr lang="pt-PT" sz="2400" dirty="0"/>
              <a:t>, utilizando para o efeito o telemóvel pessoal do estafeta; </a:t>
            </a:r>
          </a:p>
          <a:p>
            <a:pPr marL="457200" indent="-457200" algn="just">
              <a:buFont typeface="+mj-lt"/>
              <a:buAutoNum type="arabicPeriod"/>
            </a:pPr>
            <a:endParaRPr lang="pt-PT" sz="2400" dirty="0"/>
          </a:p>
          <a:p>
            <a:pPr marL="457200" indent="-457200" algn="just">
              <a:buFont typeface="+mj-lt"/>
              <a:buAutoNum type="arabicPeriod"/>
            </a:pPr>
            <a:r>
              <a:rPr lang="pt-PT" sz="2400" dirty="0"/>
              <a:t>O sistema de GPS tem que estar sempre ligado para que seja atribuído serviço ao estafeta. </a:t>
            </a:r>
          </a:p>
          <a:p>
            <a:pPr marL="457200" indent="-457200" algn="just">
              <a:buFont typeface="+mj-lt"/>
              <a:buAutoNum type="arabicPeriod"/>
            </a:pPr>
            <a:endParaRPr lang="pt-PT" sz="2400" dirty="0"/>
          </a:p>
          <a:p>
            <a:pPr marL="457200" indent="-457200" algn="just">
              <a:buFont typeface="+mj-lt"/>
              <a:buAutoNum type="arabicPeriod"/>
            </a:pPr>
            <a:r>
              <a:rPr lang="pt-PT" sz="2400" dirty="0"/>
              <a:t>A plataforma controla o estafeta por meios biométricos com uma periodicidade variável; </a:t>
            </a:r>
          </a:p>
          <a:p>
            <a:pPr marL="457200" indent="-457200" algn="just">
              <a:buFont typeface="+mj-lt"/>
              <a:buAutoNum type="arabicPeriod"/>
            </a:pP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1781452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3F34FD6-9238-4025-B0D4-1C0518A842E8}"/>
              </a:ext>
            </a:extLst>
          </p:cNvPr>
          <p:cNvSpPr/>
          <p:nvPr/>
        </p:nvSpPr>
        <p:spPr>
          <a:xfrm>
            <a:off x="766481" y="564776"/>
            <a:ext cx="1062317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4"/>
            </a:pPr>
            <a:r>
              <a:rPr lang="pt-PT" sz="2400" dirty="0"/>
              <a:t>O estafeta recebe mais ou menos serviço consoante: 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pt-PT" sz="2400" dirty="0"/>
              <a:t>O tempo que estiver ligado à plataforma; 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pt-PT" sz="2400" dirty="0"/>
              <a:t>A escolha do multiplicador e; 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pt-PT" sz="2400" dirty="0"/>
              <a:t>A distância a que se encontra do ponto de recolha, sendo tal definido pelo sistema de gestão algorítmica da plataforma sobre o qual o estafeta não tem qualquer domínio; </a:t>
            </a:r>
          </a:p>
          <a:p>
            <a:pPr algn="just"/>
            <a:endParaRPr lang="pt-PT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pt-PT" sz="2400" dirty="0">
                <a:solidFill>
                  <a:srgbClr val="000000"/>
                </a:solidFill>
              </a:rPr>
              <a:t>A rota a percorrer para a entrega da encomenda é definida pelo “google </a:t>
            </a:r>
            <a:r>
              <a:rPr lang="pt-PT" sz="2400" dirty="0" err="1">
                <a:solidFill>
                  <a:srgbClr val="000000"/>
                </a:solidFill>
              </a:rPr>
              <a:t>maps</a:t>
            </a:r>
            <a:r>
              <a:rPr lang="pt-PT" sz="2400" dirty="0">
                <a:solidFill>
                  <a:srgbClr val="000000"/>
                </a:solidFill>
              </a:rPr>
              <a:t>” – critério para definição da componente varável da retribuição do estafeta: distância percorrida. 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pt-PT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pt-PT" sz="2400" dirty="0">
                <a:solidFill>
                  <a:srgbClr val="000000"/>
                </a:solidFill>
              </a:rPr>
              <a:t>O estafeta quando chega ao ponto de recolha deve ativar na app o botão “cheguei” para que o parceiro fique a saber que este está no ponto de recolha e lhe seja entregue o pedido. 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pt-PT" sz="2400" dirty="0">
              <a:solidFill>
                <a:srgbClr val="000000"/>
              </a:solidFill>
            </a:endParaRPr>
          </a:p>
          <a:p>
            <a:endParaRPr lang="pt-PT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800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E0EA981-56AF-4EDA-8653-2BBEEDB048CF}"/>
              </a:ext>
            </a:extLst>
          </p:cNvPr>
          <p:cNvSpPr/>
          <p:nvPr/>
        </p:nvSpPr>
        <p:spPr>
          <a:xfrm>
            <a:off x="753035" y="632013"/>
            <a:ext cx="1065007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7"/>
            </a:pPr>
            <a:r>
              <a:rPr lang="pt-PT" sz="2400" dirty="0">
                <a:solidFill>
                  <a:srgbClr val="000000"/>
                </a:solidFill>
              </a:rPr>
              <a:t>O estafeta fica sujeito a poderes de direção e autoridade, quanto ao seu funcionamento, definidos pela plataforma, como resulta dos termos e condições da utilização da plataforma. </a:t>
            </a:r>
          </a:p>
          <a:p>
            <a:pPr marL="342900" indent="-342900" algn="just">
              <a:buFont typeface="+mj-lt"/>
              <a:buAutoNum type="arabicPeriod" startAt="7"/>
            </a:pPr>
            <a:endParaRPr lang="pt-PT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+mj-lt"/>
              <a:buAutoNum type="arabicPeriod" startAt="7"/>
            </a:pPr>
            <a:r>
              <a:rPr lang="pt-PT" sz="2400" dirty="0">
                <a:solidFill>
                  <a:srgbClr val="000000"/>
                </a:solidFill>
              </a:rPr>
              <a:t>A plataforma instituiu meios de controlo que incidem sobre a atividade do “estafeta” existindo avaliações realizadas pelos clientes. </a:t>
            </a:r>
          </a:p>
          <a:p>
            <a:pPr marL="342900" indent="-342900" algn="just">
              <a:buFont typeface="+mj-lt"/>
              <a:buAutoNum type="arabicPeriod" startAt="7"/>
            </a:pPr>
            <a:endParaRPr lang="pt-PT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+mj-lt"/>
              <a:buAutoNum type="arabicPeriod" startAt="7"/>
            </a:pPr>
            <a:r>
              <a:rPr lang="pt-PT" sz="2400" dirty="0">
                <a:solidFill>
                  <a:srgbClr val="000000"/>
                </a:solidFill>
              </a:rPr>
              <a:t>A plataforma informa o “estafeta” se o sistema de </a:t>
            </a:r>
            <a:r>
              <a:rPr lang="pt-PT" sz="2400" dirty="0" err="1">
                <a:solidFill>
                  <a:srgbClr val="000000"/>
                </a:solidFill>
              </a:rPr>
              <a:t>geolocalização</a:t>
            </a:r>
            <a:r>
              <a:rPr lang="pt-PT" sz="2400" dirty="0">
                <a:solidFill>
                  <a:srgbClr val="000000"/>
                </a:solidFill>
              </a:rPr>
              <a:t> estiver desligado no telemóvel pessoal; </a:t>
            </a:r>
          </a:p>
          <a:p>
            <a:pPr marL="342900" indent="-342900" algn="just">
              <a:buFont typeface="+mj-lt"/>
              <a:buAutoNum type="arabicPeriod" startAt="7"/>
            </a:pPr>
            <a:endParaRPr lang="pt-PT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+mj-lt"/>
              <a:buAutoNum type="arabicPeriod" startAt="7"/>
            </a:pPr>
            <a:r>
              <a:rPr lang="pt-PT" sz="2400" dirty="0">
                <a:solidFill>
                  <a:srgbClr val="000000"/>
                </a:solidFill>
              </a:rPr>
              <a:t>Se o telemóvel pessoal do “estafeta” estiver com a bateria a 20%, deixa de receber pedidos. </a:t>
            </a:r>
          </a:p>
          <a:p>
            <a:pPr algn="just"/>
            <a:endParaRPr lang="pt-PT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627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A03AE6C1-92E3-4628-ACD3-D5CEAA1313B1}"/>
              </a:ext>
            </a:extLst>
          </p:cNvPr>
          <p:cNvSpPr/>
          <p:nvPr/>
        </p:nvSpPr>
        <p:spPr>
          <a:xfrm>
            <a:off x="806823" y="726141"/>
            <a:ext cx="1043491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11"/>
            </a:pPr>
            <a:r>
              <a:rPr lang="pt-PT" sz="2400" dirty="0">
                <a:solidFill>
                  <a:srgbClr val="000000"/>
                </a:solidFill>
              </a:rPr>
              <a:t>Verifica a qualidade da atividade prestada, nomeadamente através de: 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pt-PT" sz="2400" dirty="0">
                <a:solidFill>
                  <a:srgbClr val="000000"/>
                </a:solidFill>
              </a:rPr>
              <a:t>Meios eletrónicos: o prestador tem de ativar o “Permitir sempre a localização.”; 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pt-PT" sz="2400" dirty="0">
                <a:solidFill>
                  <a:srgbClr val="000000"/>
                </a:solidFill>
              </a:rPr>
              <a:t>Gestão algorítmica – Entre outros propósitos, a plataforma distribui o serviço ao “estafeta” que tiver o multiplicador mais baixo permitido pela plataforma; 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pt-PT" sz="2400" dirty="0">
                <a:solidFill>
                  <a:srgbClr val="000000"/>
                </a:solidFill>
              </a:rPr>
              <a:t>Avaliação feita pelos utilizadores do serviço prestado pelo “estafeta”: Os clientes e os restaurantes avaliam-no pela qualidade do trabalho desenvolvido através da plataforma digital. O “estafeta” desconhece, no entanto, a latitude das consequências de cada avaliação individual .</a:t>
            </a:r>
          </a:p>
          <a:p>
            <a:pPr marL="914400" lvl="1" indent="-457200">
              <a:buFont typeface="+mj-lt"/>
              <a:buAutoNum type="alphaLcParenR"/>
            </a:pPr>
            <a:endParaRPr lang="pt-PT" sz="2400" dirty="0">
              <a:solidFill>
                <a:srgbClr val="000000"/>
              </a:solidFill>
            </a:endParaRPr>
          </a:p>
          <a:p>
            <a:pPr marL="914400" lvl="1" indent="-457200">
              <a:buFont typeface="+mj-lt"/>
              <a:buAutoNum type="alphaLcParenR"/>
            </a:pP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22273770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983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12907E-DD92-4324-8F14-616C728B7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PT" sz="3200" b="1" dirty="0" err="1">
                <a:solidFill>
                  <a:schemeClr val="accent6">
                    <a:lumMod val="75000"/>
                  </a:schemeClr>
                </a:solidFill>
              </a:rPr>
              <a:t>ART.º</a:t>
            </a:r>
            <a:r>
              <a:rPr lang="pt-PT" sz="3200" b="1" dirty="0">
                <a:solidFill>
                  <a:schemeClr val="accent6">
                    <a:lumMod val="75000"/>
                  </a:schemeClr>
                </a:solidFill>
              </a:rPr>
              <a:t> 12.º A – Presunção de contrato de trabalho no âmbito de plataformas digitais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9FC8F66-222D-4062-AEB6-3ADFA4CA1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403541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sz="2400" dirty="0"/>
              <a:t>1 - Sem prejuízo do disposto no artigo anterior, presume-se a existência de contrato de trabalho quando, na relação entre o prestador de atividade e a plataforma digital se </a:t>
            </a:r>
            <a:r>
              <a:rPr lang="pt-PT" sz="2400" u="sng" dirty="0"/>
              <a:t>verifiquem algumas das seguintes características</a:t>
            </a:r>
            <a:r>
              <a:rPr lang="pt-PT" sz="2400" dirty="0"/>
              <a:t>:</a:t>
            </a:r>
          </a:p>
          <a:p>
            <a:pPr marL="0" indent="0" algn="just">
              <a:buNone/>
            </a:pPr>
            <a:endParaRPr lang="pt-PT" sz="2400" dirty="0"/>
          </a:p>
          <a:p>
            <a:pPr marL="514350" indent="-514350" algn="just">
              <a:buAutoNum type="alphaLcParenR"/>
            </a:pPr>
            <a:r>
              <a:rPr lang="pt-PT" sz="2400" dirty="0"/>
              <a:t>A plataforma digital </a:t>
            </a:r>
            <a:r>
              <a:rPr lang="pt-PT" sz="2400" u="sng" dirty="0"/>
              <a:t>fixa a retribuição </a:t>
            </a:r>
            <a:r>
              <a:rPr lang="pt-PT" sz="2400" dirty="0"/>
              <a:t>para o trabalho efetuado na plataforma ou </a:t>
            </a:r>
            <a:r>
              <a:rPr lang="pt-PT" sz="2400" u="sng" dirty="0"/>
              <a:t>estabelece limites máximos e mínimos</a:t>
            </a:r>
            <a:r>
              <a:rPr lang="pt-PT" sz="2400" dirty="0"/>
              <a:t> para aquela; </a:t>
            </a:r>
          </a:p>
          <a:p>
            <a:pPr marL="0" indent="0" algn="just">
              <a:buNone/>
            </a:pPr>
            <a:endParaRPr lang="pt-PT" sz="2400" dirty="0"/>
          </a:p>
          <a:p>
            <a:pPr marL="0" indent="0" algn="just">
              <a:buNone/>
            </a:pPr>
            <a:r>
              <a:rPr lang="pt-PT" sz="2400" dirty="0"/>
              <a:t>b) A plataforma digital exerce o </a:t>
            </a:r>
            <a:r>
              <a:rPr lang="pt-PT" sz="2400" u="sng" dirty="0"/>
              <a:t>poder de direção e determina regras específicas</a:t>
            </a:r>
            <a:r>
              <a:rPr lang="pt-PT" sz="2400" dirty="0"/>
              <a:t>, nomeadamente quanto à forma de apresentação do prestador de atividade, à sua conduta perante o utilizador do serviço ou à prestação da atividade; </a:t>
            </a:r>
          </a:p>
        </p:txBody>
      </p:sp>
    </p:spTree>
    <p:extLst>
      <p:ext uri="{BB962C8B-B14F-4D97-AF65-F5344CB8AC3E}">
        <p14:creationId xmlns:p14="http://schemas.microsoft.com/office/powerpoint/2010/main" val="34442705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4641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2BF7038-71F1-49B8-9EFD-BE89E9BAB858}"/>
              </a:ext>
            </a:extLst>
          </p:cNvPr>
          <p:cNvSpPr/>
          <p:nvPr/>
        </p:nvSpPr>
        <p:spPr>
          <a:xfrm>
            <a:off x="793375" y="578224"/>
            <a:ext cx="1077109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600" dirty="0"/>
              <a:t>c) A plataforma digital </a:t>
            </a:r>
            <a:r>
              <a:rPr lang="pt-PT" sz="2600" u="sng" dirty="0"/>
              <a:t>controla e supervisiona a prestação da atividade</a:t>
            </a:r>
            <a:r>
              <a:rPr lang="pt-PT" sz="2600" dirty="0"/>
              <a:t>, incluindo em tempo real, ou verifica a qualidade da atividade prestada, nomeadamente através de meios eletrónicos ou de gestão algorítmica; </a:t>
            </a:r>
          </a:p>
          <a:p>
            <a:pPr algn="just"/>
            <a:endParaRPr lang="pt-PT" sz="2600" dirty="0"/>
          </a:p>
          <a:p>
            <a:pPr algn="just"/>
            <a:r>
              <a:rPr lang="pt-PT" sz="2600" dirty="0"/>
              <a:t>d) A plataforma digital </a:t>
            </a:r>
            <a:r>
              <a:rPr lang="pt-PT" sz="2600" u="sng" dirty="0"/>
              <a:t>restringe a autonomia do prestador </a:t>
            </a:r>
            <a:r>
              <a:rPr lang="pt-PT" sz="2600" dirty="0"/>
              <a:t>de atividade quanto à organização do trabalho, especialmente quanto à escolha do horário de trabalho ou dos períodos de ausência, à possibilidade de aceitar ou recusar tarefas, à utilização de subcontratados ou substitutos, através da aplicação de sanções, à escolha dos clientes ou de prestar atividade a terceiros via plataforma; </a:t>
            </a:r>
          </a:p>
          <a:p>
            <a:pPr algn="just"/>
            <a:endParaRPr lang="pt-PT" sz="2600" dirty="0"/>
          </a:p>
          <a:p>
            <a:pPr algn="just"/>
            <a:endParaRPr lang="pt-PT" sz="2600" dirty="0"/>
          </a:p>
        </p:txBody>
      </p:sp>
    </p:spTree>
    <p:extLst>
      <p:ext uri="{BB962C8B-B14F-4D97-AF65-F5344CB8AC3E}">
        <p14:creationId xmlns:p14="http://schemas.microsoft.com/office/powerpoint/2010/main" val="1660297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364240D-523C-4922-B2DA-2BC8DF17B118}"/>
              </a:ext>
            </a:extLst>
          </p:cNvPr>
          <p:cNvSpPr/>
          <p:nvPr/>
        </p:nvSpPr>
        <p:spPr>
          <a:xfrm>
            <a:off x="645459" y="578223"/>
            <a:ext cx="109728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400" dirty="0"/>
              <a:t>e) A plataforma digital </a:t>
            </a:r>
            <a:r>
              <a:rPr lang="pt-PT" sz="2400" u="sng" dirty="0"/>
              <a:t>exerce poderes laborais </a:t>
            </a:r>
            <a:r>
              <a:rPr lang="pt-PT" sz="2400" dirty="0"/>
              <a:t>sobre o prestador de atividade, nomeadamente o poder disciplinar, incluindo a </a:t>
            </a:r>
            <a:r>
              <a:rPr lang="pt-PT" sz="2400" u="sng" dirty="0"/>
              <a:t>exclusão de futuras atividades na plataforma através de desativação da conta</a:t>
            </a:r>
            <a:r>
              <a:rPr lang="pt-PT" sz="2400" dirty="0"/>
              <a:t>; </a:t>
            </a:r>
          </a:p>
          <a:p>
            <a:pPr algn="just"/>
            <a:endParaRPr lang="pt-PT" sz="2400" dirty="0"/>
          </a:p>
          <a:p>
            <a:pPr algn="just"/>
            <a:r>
              <a:rPr lang="pt-PT" sz="2400" dirty="0"/>
              <a:t>f) Os </a:t>
            </a:r>
            <a:r>
              <a:rPr lang="pt-PT" sz="2400" u="sng" dirty="0"/>
              <a:t>equipamentos e instrumentos de trabalho utilizados pertencem à plataforma </a:t>
            </a:r>
            <a:r>
              <a:rPr lang="pt-PT" sz="2400" dirty="0"/>
              <a:t>digital ou </a:t>
            </a:r>
            <a:r>
              <a:rPr lang="pt-PT" sz="2400" u="sng" dirty="0"/>
              <a:t>são por esta explorados </a:t>
            </a:r>
            <a:r>
              <a:rPr lang="pt-PT" sz="2400" dirty="0"/>
              <a:t>através de contrato de locação.</a:t>
            </a:r>
          </a:p>
          <a:p>
            <a:pPr algn="just"/>
            <a:endParaRPr lang="pt-PT" sz="2400" dirty="0"/>
          </a:p>
          <a:p>
            <a:pPr algn="just"/>
            <a:r>
              <a:rPr lang="pt-PT" sz="2400" dirty="0"/>
              <a:t>2 – Para efeitos do número anterior, entende-se por plataforma digital a pessoa coletiva que presta ou disponibiliza serviços à distância, através de meios eletrónicos, nomeadamente sítio da Internet ou aplicação informática, a pedido de utilizadores e que envolvam, como </a:t>
            </a:r>
            <a:r>
              <a:rPr lang="pt-PT" sz="2400" u="sng" dirty="0"/>
              <a:t>componente necessária e essencial, a organização de trabalho prestado por indivíduos a troco de pagamento,</a:t>
            </a:r>
            <a:r>
              <a:rPr lang="pt-PT" sz="2400" dirty="0"/>
              <a:t> independentemente de esse trabalho ser prestado em linha ou numa localização determinada, </a:t>
            </a:r>
            <a:r>
              <a:rPr lang="pt-PT" sz="2400" u="sng" dirty="0"/>
              <a:t>sob termos e condições de um modelo de negócio e uma marca próprios</a:t>
            </a:r>
            <a:r>
              <a:rPr lang="pt-PT" sz="2400" dirty="0"/>
              <a:t>.</a:t>
            </a:r>
          </a:p>
          <a:p>
            <a:pPr algn="just"/>
            <a:endParaRPr lang="pt-PT" sz="2600" dirty="0"/>
          </a:p>
          <a:p>
            <a:endParaRPr lang="pt-PT" dirty="0"/>
          </a:p>
          <a:p>
            <a:pPr algn="just"/>
            <a:endParaRPr lang="pt-PT" sz="2600" dirty="0"/>
          </a:p>
        </p:txBody>
      </p:sp>
    </p:spTree>
    <p:extLst>
      <p:ext uri="{BB962C8B-B14F-4D97-AF65-F5344CB8AC3E}">
        <p14:creationId xmlns:p14="http://schemas.microsoft.com/office/powerpoint/2010/main" val="1156674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7E9F001-66AB-400C-A532-D5C4B781336F}"/>
              </a:ext>
            </a:extLst>
          </p:cNvPr>
          <p:cNvSpPr/>
          <p:nvPr/>
        </p:nvSpPr>
        <p:spPr>
          <a:xfrm>
            <a:off x="739588" y="578224"/>
            <a:ext cx="1083833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400" dirty="0"/>
              <a:t>3 – O disposto no n.º 1 </a:t>
            </a:r>
            <a:r>
              <a:rPr lang="pt-PT" sz="2400" u="sng" dirty="0"/>
              <a:t>aplica-se independentemente da denominação que as partes tenham atribuído ao respetivo vínculo jurídico.</a:t>
            </a:r>
          </a:p>
          <a:p>
            <a:pPr algn="just"/>
            <a:endParaRPr lang="pt-PT" sz="2600" dirty="0"/>
          </a:p>
          <a:p>
            <a:pPr algn="just"/>
            <a:r>
              <a:rPr lang="pt-PT" sz="2600" dirty="0"/>
              <a:t>4 – A </a:t>
            </a:r>
            <a:r>
              <a:rPr lang="pt-PT" sz="2600" u="sng" dirty="0"/>
              <a:t>presunção</a:t>
            </a:r>
            <a:r>
              <a:rPr lang="pt-PT" sz="2600" dirty="0"/>
              <a:t> prevista no n.º 1 </a:t>
            </a:r>
            <a:r>
              <a:rPr lang="pt-PT" sz="2600" u="sng" dirty="0"/>
              <a:t>pode ser ilidida </a:t>
            </a:r>
            <a:r>
              <a:rPr lang="pt-PT" sz="2600" dirty="0"/>
              <a:t>nos termos gerais, nomeadamente se a plataforma digital fizer prova de que o prestador de atividade trabalha com efetiva autonomia, sem estar sujeito ao controlo, poder de direção e poder disciplinar de quem o contrata.</a:t>
            </a:r>
          </a:p>
          <a:p>
            <a:pPr algn="just"/>
            <a:endParaRPr lang="pt-PT" sz="2600" dirty="0"/>
          </a:p>
          <a:p>
            <a:pPr algn="just"/>
            <a:r>
              <a:rPr lang="pt-PT" sz="2600" dirty="0"/>
              <a:t>5 – A plataforma digital </a:t>
            </a:r>
            <a:r>
              <a:rPr lang="pt-PT" sz="2600" u="sng" dirty="0"/>
              <a:t>pode, igualmente, invocar </a:t>
            </a:r>
            <a:r>
              <a:rPr lang="pt-PT" sz="2600" dirty="0"/>
              <a:t>que a atividade é prestada perante pessoa singular ou coletiva que atue como </a:t>
            </a:r>
            <a:r>
              <a:rPr lang="pt-PT" sz="2600" u="sng" dirty="0"/>
              <a:t>intermediário</a:t>
            </a:r>
            <a:r>
              <a:rPr lang="pt-PT" sz="2600" dirty="0"/>
              <a:t> da plataforma digital para disponibilizar os serviços através dos respetivos trabalhadores.</a:t>
            </a:r>
          </a:p>
          <a:p>
            <a:pPr algn="just"/>
            <a:endParaRPr lang="pt-PT" sz="2600" dirty="0"/>
          </a:p>
        </p:txBody>
      </p:sp>
    </p:spTree>
    <p:extLst>
      <p:ext uri="{BB962C8B-B14F-4D97-AF65-F5344CB8AC3E}">
        <p14:creationId xmlns:p14="http://schemas.microsoft.com/office/powerpoint/2010/main" val="3951802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6B1FAE77-7192-465C-9BC5-7216DC841450}"/>
              </a:ext>
            </a:extLst>
          </p:cNvPr>
          <p:cNvSpPr/>
          <p:nvPr/>
        </p:nvSpPr>
        <p:spPr>
          <a:xfrm>
            <a:off x="712693" y="497541"/>
            <a:ext cx="1073075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400" dirty="0"/>
              <a:t>6 – No caso previsto no número anterior, ou caso o prestador de atividade alegue que é trabalhador subordinado do intermediário da plataforma digital, aplica-se igualmente, com as necessárias adaptações, a presunção a que se refere o n.º 1, bem como o disposto no n.º 3, </a:t>
            </a:r>
            <a:r>
              <a:rPr lang="pt-PT" sz="2400" u="sng" dirty="0"/>
              <a:t>cabendo ao tribunal determinar quem é a entidade empregadora</a:t>
            </a:r>
            <a:r>
              <a:rPr lang="pt-PT" sz="2400" dirty="0"/>
              <a:t>.</a:t>
            </a:r>
          </a:p>
          <a:p>
            <a:pPr algn="just"/>
            <a:endParaRPr lang="pt-PT" sz="2400" dirty="0"/>
          </a:p>
          <a:p>
            <a:pPr algn="just"/>
            <a:endParaRPr lang="pt-PT" sz="2400" dirty="0"/>
          </a:p>
          <a:p>
            <a:pPr algn="just"/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2253508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C05607-6A25-40CC-B778-7550B9C52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3200" b="1" u="sng" dirty="0">
                <a:solidFill>
                  <a:schemeClr val="accent6">
                    <a:lumMod val="75000"/>
                  </a:schemeClr>
                </a:solidFill>
              </a:rPr>
              <a:t>ELEMENTOS CARACTERIZADORES DA PRESTAÇÃO DA ATIVIDADE </a:t>
            </a:r>
            <a:br>
              <a:rPr lang="pt-PT" sz="32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PT" sz="3200" b="1" dirty="0">
                <a:solidFill>
                  <a:schemeClr val="accent6">
                    <a:lumMod val="75000"/>
                  </a:schemeClr>
                </a:solidFill>
              </a:rPr>
              <a:t>(Recolhidos nas intervenções inspetivas)</a:t>
            </a:r>
            <a:endParaRPr lang="pt-PT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1B3E068-8A78-49A4-A2A9-7A76166EF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0224" y="2030506"/>
            <a:ext cx="10013576" cy="390441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PT" sz="3600" b="1" dirty="0">
                <a:solidFill>
                  <a:schemeClr val="accent6">
                    <a:lumMod val="75000"/>
                  </a:schemeClr>
                </a:solidFill>
              </a:rPr>
              <a:t>1. </a:t>
            </a:r>
            <a:r>
              <a:rPr lang="pt-PT" sz="3600" b="1" u="sng" dirty="0">
                <a:solidFill>
                  <a:schemeClr val="accent6">
                    <a:lumMod val="75000"/>
                  </a:schemeClr>
                </a:solidFill>
              </a:rPr>
              <a:t>Quanto à organização e prestação da atividade</a:t>
            </a:r>
          </a:p>
          <a:p>
            <a:pPr marL="0" indent="0" algn="just">
              <a:buNone/>
            </a:pPr>
            <a:endParaRPr lang="pt-PT" sz="3100" dirty="0"/>
          </a:p>
          <a:p>
            <a:pPr marL="0" indent="0" algn="just">
              <a:buNone/>
            </a:pPr>
            <a:endParaRPr lang="pt-PT" sz="3100" dirty="0"/>
          </a:p>
          <a:p>
            <a:pPr marL="514350" indent="-514350" algn="just">
              <a:buFont typeface="+mj-lt"/>
              <a:buAutoNum type="arabicPeriod"/>
            </a:pPr>
            <a:r>
              <a:rPr lang="pt-PT" sz="3100" dirty="0"/>
              <a:t>Os clientes finais/consumidores e os estabelecimentos aderentes/parceiros - são da plataforma e é esta que contacta/contrata com o mercado e disponibiliza toda a rede de suporte para o desenvolvimento da atividade.</a:t>
            </a:r>
          </a:p>
          <a:p>
            <a:pPr marL="514350" indent="-514350" algn="just">
              <a:buFont typeface="+mj-lt"/>
              <a:buAutoNum type="arabicPeriod"/>
            </a:pPr>
            <a:endParaRPr lang="pt-PT" sz="3100" dirty="0"/>
          </a:p>
          <a:p>
            <a:pPr marL="514350" indent="-514350" algn="just">
              <a:buFont typeface="+mj-lt"/>
              <a:buAutoNum type="arabicPeriod"/>
            </a:pPr>
            <a:r>
              <a:rPr lang="pt-PT" sz="3100" dirty="0"/>
              <a:t>A prestação e disponibilização de serviços envolve, como componente necessária e essencial, a organização de trabalho prestado pelo estafeta, a troco de pagamento, sob termos e condições de um modelo de negócio e sob a marca .</a:t>
            </a:r>
          </a:p>
          <a:p>
            <a:pPr marL="514350" indent="-514350" algn="just">
              <a:buFont typeface="+mj-lt"/>
              <a:buAutoNum type="arabicPeriod"/>
            </a:pPr>
            <a:endParaRPr lang="pt-PT" sz="3400" dirty="0"/>
          </a:p>
        </p:txBody>
      </p:sp>
    </p:spTree>
    <p:extLst>
      <p:ext uri="{BB962C8B-B14F-4D97-AF65-F5344CB8AC3E}">
        <p14:creationId xmlns:p14="http://schemas.microsoft.com/office/powerpoint/2010/main" val="3827468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ED398EB-AB4D-44CC-BBAC-16DDAB2A0B94}"/>
              </a:ext>
            </a:extLst>
          </p:cNvPr>
          <p:cNvSpPr/>
          <p:nvPr/>
        </p:nvSpPr>
        <p:spPr>
          <a:xfrm>
            <a:off x="578223" y="443752"/>
            <a:ext cx="1112071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4"/>
            </a:pPr>
            <a:r>
              <a:rPr lang="pt-PT" sz="2400" dirty="0"/>
              <a:t>Os ganhos obtidos não pertencem ao estafeta, mas sim à plataforma que detém a organização produtiva; o estafeta não possui uma organização empresarial própria e nem autónoma, bem como não assume riscos de ganhos ou de perdas, uma vez que estes são assumidos pela plataforma.  </a:t>
            </a:r>
          </a:p>
          <a:p>
            <a:pPr marL="457200" indent="-457200" algn="just">
              <a:buFont typeface="+mj-lt"/>
              <a:buAutoNum type="arabicPeriod" startAt="4"/>
            </a:pPr>
            <a:endParaRPr lang="pt-PT" sz="2400" dirty="0">
              <a:solidFill>
                <a:srgbClr val="000000"/>
              </a:solidFill>
            </a:endParaRPr>
          </a:p>
          <a:p>
            <a:pPr marL="457200" indent="-457200" algn="just">
              <a:buFont typeface="+mj-lt"/>
              <a:buAutoNum type="arabicPeriod" startAt="4"/>
            </a:pPr>
            <a:r>
              <a:rPr lang="pt-PT" sz="2400" dirty="0">
                <a:solidFill>
                  <a:srgbClr val="000000"/>
                </a:solidFill>
              </a:rPr>
              <a:t>Os estafetas estão inseridos na organização da plataforma e, como tal, submetidos à sua direção, uma vez que, é esta quem estabelece todos os aspetos relativos à forma e preço do serviço de recolha e entrega dos produtos. </a:t>
            </a:r>
          </a:p>
          <a:p>
            <a:pPr marL="457200" indent="-457200">
              <a:buFont typeface="+mj-lt"/>
              <a:buAutoNum type="arabicPeriod" startAt="4"/>
            </a:pPr>
            <a:endParaRPr lang="pt-PT" sz="2400" dirty="0">
              <a:solidFill>
                <a:srgbClr val="000000"/>
              </a:solidFill>
            </a:endParaRPr>
          </a:p>
          <a:p>
            <a:pPr marL="457200" indent="-457200" algn="just">
              <a:buFont typeface="+mj-lt"/>
              <a:buAutoNum type="arabicPeriod" startAt="4"/>
            </a:pPr>
            <a:r>
              <a:rPr lang="pt-PT" sz="2400" dirty="0">
                <a:solidFill>
                  <a:srgbClr val="000000"/>
                </a:solidFill>
              </a:rPr>
              <a:t>As condições contratuais estabelecidas com o estafeta são ditadas pela plataforma. </a:t>
            </a:r>
          </a:p>
          <a:p>
            <a:pPr marL="457200" indent="-457200" algn="just">
              <a:buFont typeface="+mj-lt"/>
              <a:buAutoNum type="arabicPeriod" startAt="4"/>
            </a:pPr>
            <a:endParaRPr lang="pt-PT" sz="2400" dirty="0">
              <a:solidFill>
                <a:srgbClr val="000000"/>
              </a:solidFill>
            </a:endParaRPr>
          </a:p>
          <a:p>
            <a:pPr marL="457200" indent="-457200" algn="just">
              <a:buFont typeface="+mj-lt"/>
              <a:buAutoNum type="arabicPeriod" startAt="4"/>
            </a:pPr>
            <a:r>
              <a:rPr lang="pt-PT" sz="2400" dirty="0">
                <a:solidFill>
                  <a:srgbClr val="000000"/>
                </a:solidFill>
              </a:rPr>
              <a:t>O estafeta não pode realizar a sua tarefa desvinculado/desligado da plataforma. </a:t>
            </a:r>
          </a:p>
          <a:p>
            <a:pPr algn="just"/>
            <a:endParaRPr lang="pt-PT" sz="24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endParaRPr lang="pt-PT" sz="24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3675509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6394BCEE-FB30-4D78-9F43-4ACB09F88206}"/>
              </a:ext>
            </a:extLst>
          </p:cNvPr>
          <p:cNvSpPr/>
          <p:nvPr/>
        </p:nvSpPr>
        <p:spPr>
          <a:xfrm>
            <a:off x="632011" y="766482"/>
            <a:ext cx="10986247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b="1" dirty="0">
                <a:solidFill>
                  <a:schemeClr val="accent6">
                    <a:lumMod val="75000"/>
                  </a:schemeClr>
                </a:solidFill>
              </a:rPr>
              <a:t>2. </a:t>
            </a:r>
            <a:r>
              <a:rPr lang="pt-PT" sz="2800" b="1" u="sng" dirty="0">
                <a:solidFill>
                  <a:schemeClr val="accent6">
                    <a:lumMod val="75000"/>
                  </a:schemeClr>
                </a:solidFill>
              </a:rPr>
              <a:t>Quanto à retribuição</a:t>
            </a:r>
            <a:endParaRPr lang="pt-PT" sz="2800" b="1" dirty="0"/>
          </a:p>
          <a:p>
            <a:endParaRPr lang="pt-PT" dirty="0"/>
          </a:p>
          <a:p>
            <a:endParaRPr lang="pt-PT" sz="2400" dirty="0"/>
          </a:p>
          <a:p>
            <a:r>
              <a:rPr lang="pt-PT" sz="2400" dirty="0"/>
              <a:t>A Plataforma Digital fixa a retribuição para o trabalho efetuado, nos seguintes termos:</a:t>
            </a:r>
          </a:p>
          <a:p>
            <a:endParaRPr lang="pt-PT" sz="2400" dirty="0"/>
          </a:p>
          <a:p>
            <a:pPr marL="457200" indent="-457200" algn="just">
              <a:buFont typeface="+mj-lt"/>
              <a:buAutoNum type="arabicPeriod"/>
            </a:pPr>
            <a:r>
              <a:rPr lang="pt-PT" sz="2400" dirty="0"/>
              <a:t>Quando um cliente formula um pedido na aplicação, este é direcionado para o estafeta, o qual acede ao pedido e a plataforma lhe faculta o acesso aos seguintes conteúdos: </a:t>
            </a:r>
          </a:p>
          <a:p>
            <a:pPr lvl="2"/>
            <a:r>
              <a:rPr lang="pt-PT" sz="2400" dirty="0"/>
              <a:t>a) pedido formulado pelo cliente; </a:t>
            </a:r>
          </a:p>
          <a:p>
            <a:pPr lvl="2"/>
            <a:r>
              <a:rPr lang="pt-PT" sz="2400" dirty="0"/>
              <a:t>b) valor pago pelo cliente; </a:t>
            </a:r>
          </a:p>
          <a:p>
            <a:pPr lvl="2"/>
            <a:r>
              <a:rPr lang="pt-PT" sz="2400" dirty="0"/>
              <a:t>c) endereço de entrega; </a:t>
            </a:r>
          </a:p>
          <a:p>
            <a:pPr lvl="2"/>
            <a:r>
              <a:rPr lang="pt-PT" sz="2400" dirty="0"/>
              <a:t>d) distância a percorrer entre o local de recolha até ao local de entrega; </a:t>
            </a:r>
          </a:p>
          <a:p>
            <a:pPr lvl="2"/>
            <a:r>
              <a:rPr lang="pt-PT" sz="2400" dirty="0"/>
              <a:t>e) valor pecuniário associado à entrega/tarefa a desenvolver. </a:t>
            </a:r>
          </a:p>
        </p:txBody>
      </p:sp>
    </p:spTree>
    <p:extLst>
      <p:ext uri="{BB962C8B-B14F-4D97-AF65-F5344CB8AC3E}">
        <p14:creationId xmlns:p14="http://schemas.microsoft.com/office/powerpoint/2010/main" val="29903364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1761</Words>
  <Application>Microsoft Office PowerPoint</Application>
  <PresentationFormat>Ecrã Panorâmico</PresentationFormat>
  <Paragraphs>126</Paragraphs>
  <Slides>20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Verdana</vt:lpstr>
      <vt:lpstr>Tema do Office</vt:lpstr>
      <vt:lpstr>A Inspeção do trabalho  e as recentes lutas laborais</vt:lpstr>
      <vt:lpstr>ART.º 12.º A – Presunção de contrato de trabalho no âmbito de plataformas digitais</vt:lpstr>
      <vt:lpstr>Apresentação do PowerPoint</vt:lpstr>
      <vt:lpstr>Apresentação do PowerPoint</vt:lpstr>
      <vt:lpstr>Apresentação do PowerPoint</vt:lpstr>
      <vt:lpstr>Apresentação do PowerPoint</vt:lpstr>
      <vt:lpstr>ELEMENTOS CARACTERIZADORES DA PRESTAÇÃO DA ATIVIDADE  (Recolhidos nas intervenções inspetivas)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Inspeção do trabalho  e as recentes lutas laborais</dc:title>
  <dc:creator>Maria Norberta de Abreu Ferreira Grilo</dc:creator>
  <cp:lastModifiedBy>Catarina Silva</cp:lastModifiedBy>
  <cp:revision>29</cp:revision>
  <dcterms:created xsi:type="dcterms:W3CDTF">2024-11-29T21:05:44Z</dcterms:created>
  <dcterms:modified xsi:type="dcterms:W3CDTF">2024-12-04T16:49:51Z</dcterms:modified>
</cp:coreProperties>
</file>