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7" r:id="rId1"/>
  </p:sldMasterIdLst>
  <p:sldIdLst>
    <p:sldId id="259" r:id="rId2"/>
    <p:sldId id="257" r:id="rId3"/>
    <p:sldId id="260" r:id="rId4"/>
    <p:sldId id="278" r:id="rId5"/>
    <p:sldId id="264" r:id="rId6"/>
    <p:sldId id="261" r:id="rId7"/>
    <p:sldId id="262" r:id="rId8"/>
    <p:sldId id="263" r:id="rId9"/>
    <p:sldId id="266" r:id="rId10"/>
    <p:sldId id="273" r:id="rId11"/>
    <p:sldId id="275" r:id="rId12"/>
    <p:sldId id="279" r:id="rId13"/>
    <p:sldId id="281" r:id="rId14"/>
    <p:sldId id="280" r:id="rId15"/>
    <p:sldId id="265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4"/>
    <p:restoredTop sz="94676"/>
  </p:normalViewPr>
  <p:slideViewPr>
    <p:cSldViewPr snapToGrid="0">
      <p:cViewPr varScale="1">
        <p:scale>
          <a:sx n="72" d="100"/>
          <a:sy n="72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902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740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015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393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724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529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360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20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407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809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016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70249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6CCC4013-717E-BB3F-CCC5-D1CBBD39E4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/>
              <a:t>Maria Eduarda pereira</a:t>
            </a:r>
          </a:p>
          <a:p>
            <a:endParaRPr lang="pt-PT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70D80CAA-3BC8-204F-F013-26CF65E9FB86}"/>
              </a:ext>
            </a:extLst>
          </p:cNvPr>
          <p:cNvSpPr txBox="1">
            <a:spLocks/>
          </p:cNvSpPr>
          <p:nvPr/>
        </p:nvSpPr>
        <p:spPr>
          <a:xfrm>
            <a:off x="327130" y="939775"/>
            <a:ext cx="11727083" cy="36691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lang="pt-PT" sz="3300" b="1" dirty="0">
                <a:solidFill>
                  <a:schemeClr val="accent6">
                    <a:lumMod val="50000"/>
                  </a:schemeClr>
                </a:solidFill>
              </a:rPr>
              <a:t>Representação colectiva de trabalhadores:</a:t>
            </a:r>
            <a:br>
              <a:rPr lang="pt-PT" sz="33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pt-PT" sz="3300" b="1" dirty="0">
                <a:solidFill>
                  <a:schemeClr val="accent6">
                    <a:lumMod val="50000"/>
                  </a:schemeClr>
                </a:solidFill>
              </a:rPr>
              <a:t>			Entre sindicatos, </a:t>
            </a:r>
            <a:br>
              <a:rPr lang="pt-PT" sz="33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pt-PT" sz="3300" b="1" dirty="0">
                <a:solidFill>
                  <a:schemeClr val="accent6">
                    <a:lumMod val="50000"/>
                  </a:schemeClr>
                </a:solidFill>
              </a:rPr>
              <a:t>						ordens e 	</a:t>
            </a:r>
            <a:br>
              <a:rPr lang="pt-PT" sz="33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pt-PT" sz="3300" b="1" dirty="0">
                <a:solidFill>
                  <a:schemeClr val="accent6">
                    <a:lumMod val="50000"/>
                  </a:schemeClr>
                </a:solidFill>
              </a:rPr>
              <a:t>								</a:t>
            </a:r>
            <a:r>
              <a:rPr lang="pt-PT" sz="3300" b="1" dirty="0" err="1">
                <a:solidFill>
                  <a:schemeClr val="accent6">
                    <a:lumMod val="50000"/>
                  </a:schemeClr>
                </a:solidFill>
              </a:rPr>
              <a:t>des-sindicalização</a:t>
            </a:r>
            <a:endParaRPr lang="pt-PT" sz="33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1B34558B-2507-FFBC-DF84-090EE8DD7B18}"/>
              </a:ext>
            </a:extLst>
          </p:cNvPr>
          <p:cNvSpPr txBox="1"/>
          <p:nvPr/>
        </p:nvSpPr>
        <p:spPr>
          <a:xfrm>
            <a:off x="581191" y="5385042"/>
            <a:ext cx="110296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b="1" dirty="0">
                <a:solidFill>
                  <a:schemeClr val="bg1"/>
                </a:solidFill>
              </a:rPr>
              <a:t>XII Encontro Nacional do Trabalho </a:t>
            </a:r>
          </a:p>
          <a:p>
            <a:r>
              <a:rPr lang="pt-PT" sz="2200" dirty="0">
                <a:solidFill>
                  <a:schemeClr val="bg1"/>
                </a:solidFill>
              </a:rPr>
              <a:t>Sábado | 30 de Novembro | 2024</a:t>
            </a:r>
          </a:p>
        </p:txBody>
      </p:sp>
      <p:pic>
        <p:nvPicPr>
          <p:cNvPr id="1030" name="Picture 6" descr="Introdução - Programa Eleitoral do Bloco de Esquerda 2022-2026">
            <a:extLst>
              <a:ext uri="{FF2B5EF4-FFF2-40B4-BE49-F238E27FC236}">
                <a16:creationId xmlns:a16="http://schemas.microsoft.com/office/drawing/2014/main" id="{67AB6F23-08B5-5E04-A6A9-0E7B6FBE89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6088" y="5207692"/>
            <a:ext cx="2342368" cy="1128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5233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AC5281-04AA-5FF0-7FFB-F6F8D51166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2">
            <a:extLst>
              <a:ext uri="{FF2B5EF4-FFF2-40B4-BE49-F238E27FC236}">
                <a16:creationId xmlns:a16="http://schemas.microsoft.com/office/drawing/2014/main" id="{6AEDE9D2-ECF4-D4C4-91B1-AFEA6808EEE8}"/>
              </a:ext>
            </a:extLst>
          </p:cNvPr>
          <p:cNvSpPr txBox="1">
            <a:spLocks/>
          </p:cNvSpPr>
          <p:nvPr/>
        </p:nvSpPr>
        <p:spPr>
          <a:xfrm>
            <a:off x="459130" y="601883"/>
            <a:ext cx="11273740" cy="54748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PT" sz="2200" dirty="0"/>
              <a:t>Ora, tudo isto conduziu, como avançado, à </a:t>
            </a:r>
            <a:r>
              <a:rPr lang="pt-PT" sz="2200" b="1" dirty="0"/>
              <a:t>debilitação da dimensão colectiva do direito do trabalho </a:t>
            </a:r>
            <a:r>
              <a:rPr lang="pt-PT" sz="2200" dirty="0"/>
              <a:t>e, por sua vez, à maior exposição dos trabalhadores.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PT" sz="2200" dirty="0"/>
              <a:t>Como ensinou </a:t>
            </a:r>
            <a:r>
              <a:rPr lang="pt-PT" sz="2200" dirty="0" err="1"/>
              <a:t>Lacordaire</a:t>
            </a:r>
            <a:r>
              <a:rPr lang="pt-PT" sz="2200" dirty="0"/>
              <a:t>: “</a:t>
            </a:r>
            <a:r>
              <a:rPr lang="pt-PT" sz="2200" b="1" dirty="0"/>
              <a:t>entre o rico e o pobre, entre o forte e o fraco, é a lei que liberta e a liberdade que oprime</a:t>
            </a:r>
            <a:r>
              <a:rPr lang="pt-PT" sz="2200" dirty="0"/>
              <a:t>.”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pt-PT" sz="1000" dirty="0"/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PT" sz="2200" dirty="0"/>
              <a:t>Acontece que </a:t>
            </a:r>
            <a:r>
              <a:rPr lang="pt-PT" sz="2200" b="1" dirty="0"/>
              <a:t>a </a:t>
            </a:r>
            <a:r>
              <a:rPr lang="pt-PT" sz="2200" b="1" dirty="0" err="1"/>
              <a:t>retracção</a:t>
            </a:r>
            <a:r>
              <a:rPr lang="pt-PT" sz="2200" b="1" dirty="0"/>
              <a:t> do espaço sindical abriu margem para que outras entidades se comportassem, por vezes, como sindicatos: como vimos, as Ordens profissionais.</a:t>
            </a:r>
          </a:p>
          <a:p>
            <a:pPr marL="668338" indent="-300038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pt-PT" sz="2200" dirty="0"/>
              <a:t>A questão reveste particular complexidade no caso da Ordem dos Advogados uma vez que 85% dos advogados trabalham por conta própria, logo, não lhes é possível a sindicalização.</a:t>
            </a:r>
          </a:p>
        </p:txBody>
      </p:sp>
      <p:cxnSp>
        <p:nvCxnSpPr>
          <p:cNvPr id="3" name="Conexão Reta 2">
            <a:extLst>
              <a:ext uri="{FF2B5EF4-FFF2-40B4-BE49-F238E27FC236}">
                <a16:creationId xmlns:a16="http://schemas.microsoft.com/office/drawing/2014/main" id="{E07C4C50-C49F-FDB8-07F7-6F6026F36F65}"/>
              </a:ext>
            </a:extLst>
          </p:cNvPr>
          <p:cNvCxnSpPr/>
          <p:nvPr/>
        </p:nvCxnSpPr>
        <p:spPr>
          <a:xfrm>
            <a:off x="451414" y="6519446"/>
            <a:ext cx="112737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ixaDeTexto 3">
            <a:extLst>
              <a:ext uri="{FF2B5EF4-FFF2-40B4-BE49-F238E27FC236}">
                <a16:creationId xmlns:a16="http://schemas.microsoft.com/office/drawing/2014/main" id="{8A21BD21-06E3-C61B-FC24-D63C01C8F7D9}"/>
              </a:ext>
            </a:extLst>
          </p:cNvPr>
          <p:cNvSpPr txBox="1"/>
          <p:nvPr/>
        </p:nvSpPr>
        <p:spPr>
          <a:xfrm>
            <a:off x="581192" y="6519446"/>
            <a:ext cx="10659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>
                <a:solidFill>
                  <a:schemeClr val="accent6">
                    <a:lumMod val="50000"/>
                  </a:schemeClr>
                </a:solidFill>
              </a:rPr>
              <a:t>XII Encontro Nacional do Trabalho                 </a:t>
            </a:r>
            <a:r>
              <a:rPr lang="pt-PT" sz="1600" dirty="0">
                <a:solidFill>
                  <a:schemeClr val="accent6">
                    <a:lumMod val="50000"/>
                  </a:schemeClr>
                </a:solidFill>
              </a:rPr>
              <a:t>Sábado | 30 de Novembro | 2024                            </a:t>
            </a:r>
            <a:r>
              <a:rPr lang="pt-PT" sz="1400" dirty="0">
                <a:solidFill>
                  <a:schemeClr val="accent6">
                    <a:lumMod val="50000"/>
                  </a:schemeClr>
                </a:solidFill>
              </a:rPr>
              <a:t>Maria Eduarda Pereira</a:t>
            </a:r>
            <a:endParaRPr lang="pt-PT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159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B168B8-C15C-4815-5B9D-CBEC066A27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2">
            <a:extLst>
              <a:ext uri="{FF2B5EF4-FFF2-40B4-BE49-F238E27FC236}">
                <a16:creationId xmlns:a16="http://schemas.microsoft.com/office/drawing/2014/main" id="{4EE6E6DE-EA9E-0C47-2A55-5A9E7914DDC7}"/>
              </a:ext>
            </a:extLst>
          </p:cNvPr>
          <p:cNvSpPr txBox="1">
            <a:spLocks/>
          </p:cNvSpPr>
          <p:nvPr/>
        </p:nvSpPr>
        <p:spPr>
          <a:xfrm>
            <a:off x="459130" y="601883"/>
            <a:ext cx="11273740" cy="5474825"/>
          </a:xfrm>
          <a:prstGeom prst="rect">
            <a:avLst/>
          </a:prstGeom>
        </p:spPr>
        <p:txBody>
          <a:bodyPr anchor="t">
            <a:normAutofit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t-PT" sz="2200" dirty="0"/>
              <a:t> As alterações ao Código do Trabalho por conta da Troika, de entre outras coisas, apontam claramente para um </a:t>
            </a:r>
            <a:r>
              <a:rPr lang="pt-PT" sz="2200" b="1" dirty="0"/>
              <a:t>enfraquecimento do direito </a:t>
            </a:r>
            <a:r>
              <a:rPr lang="pt-PT" sz="2200" b="1" dirty="0" err="1"/>
              <a:t>colectivo</a:t>
            </a:r>
            <a:r>
              <a:rPr lang="pt-PT" sz="2200" b="1" dirty="0"/>
              <a:t> e para uma perda de influência das associações sindicais. </a:t>
            </a:r>
          </a:p>
          <a:p>
            <a:pPr algn="just">
              <a:lnSpc>
                <a:spcPct val="150000"/>
              </a:lnSpc>
            </a:pPr>
            <a:r>
              <a:rPr lang="pt-PT" sz="2200" dirty="0"/>
              <a:t>A </a:t>
            </a:r>
            <a:r>
              <a:rPr lang="pt-PT" sz="2200" b="1" dirty="0"/>
              <a:t>pertença ao sindicato para se poder aplicar uma convenção coletiva ao trabalhador</a:t>
            </a:r>
            <a:r>
              <a:rPr lang="pt-PT" sz="2200" dirty="0"/>
              <a:t>, era uma condição basilar que vigorou incontestadamente no ordenamento laboral português. Ela não era respeitada só quando existisse portaria de extensão, por exemplo.</a:t>
            </a:r>
          </a:p>
          <a:p>
            <a:pPr algn="just">
              <a:lnSpc>
                <a:spcPct val="150000"/>
              </a:lnSpc>
            </a:pPr>
            <a:r>
              <a:rPr lang="pt-PT" sz="2200" dirty="0"/>
              <a:t>Mesmo pela portaria de extensão, o desvio à regra da filiação opera </a:t>
            </a:r>
            <a:r>
              <a:rPr lang="pt-PT" sz="2200" dirty="0" err="1"/>
              <a:t>colectivamente</a:t>
            </a:r>
            <a:r>
              <a:rPr lang="pt-PT" sz="2200" dirty="0"/>
              <a:t>!</a:t>
            </a:r>
          </a:p>
          <a:p>
            <a:pPr algn="just">
              <a:lnSpc>
                <a:spcPct val="150000"/>
              </a:lnSpc>
            </a:pPr>
            <a:r>
              <a:rPr lang="pt-PT" sz="2200" dirty="0"/>
              <a:t>Agora não. </a:t>
            </a:r>
            <a:r>
              <a:rPr lang="pt-PT" sz="2200" b="1" dirty="0"/>
              <a:t>Permite-se que uma convenção coletiva abranja um trabalhador sem que este tenha de se filiar no sindicato celebrante</a:t>
            </a:r>
            <a:r>
              <a:rPr lang="pt-PT" sz="2200" dirty="0"/>
              <a:t>.</a:t>
            </a:r>
          </a:p>
        </p:txBody>
      </p:sp>
      <p:cxnSp>
        <p:nvCxnSpPr>
          <p:cNvPr id="3" name="Conexão Reta 2">
            <a:extLst>
              <a:ext uri="{FF2B5EF4-FFF2-40B4-BE49-F238E27FC236}">
                <a16:creationId xmlns:a16="http://schemas.microsoft.com/office/drawing/2014/main" id="{E5EDCCC9-4389-E7CB-155B-6A64614E68DE}"/>
              </a:ext>
            </a:extLst>
          </p:cNvPr>
          <p:cNvCxnSpPr/>
          <p:nvPr/>
        </p:nvCxnSpPr>
        <p:spPr>
          <a:xfrm>
            <a:off x="451414" y="6519446"/>
            <a:ext cx="112737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ixaDeTexto 3">
            <a:extLst>
              <a:ext uri="{FF2B5EF4-FFF2-40B4-BE49-F238E27FC236}">
                <a16:creationId xmlns:a16="http://schemas.microsoft.com/office/drawing/2014/main" id="{184FD5BE-5C48-0A89-1145-7A44C85247BC}"/>
              </a:ext>
            </a:extLst>
          </p:cNvPr>
          <p:cNvSpPr txBox="1"/>
          <p:nvPr/>
        </p:nvSpPr>
        <p:spPr>
          <a:xfrm>
            <a:off x="581192" y="6519446"/>
            <a:ext cx="10659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>
                <a:solidFill>
                  <a:schemeClr val="accent6">
                    <a:lumMod val="50000"/>
                  </a:schemeClr>
                </a:solidFill>
              </a:rPr>
              <a:t>XII Encontro Nacional do Trabalho                 </a:t>
            </a:r>
            <a:r>
              <a:rPr lang="pt-PT" sz="1600" dirty="0">
                <a:solidFill>
                  <a:schemeClr val="accent6">
                    <a:lumMod val="50000"/>
                  </a:schemeClr>
                </a:solidFill>
              </a:rPr>
              <a:t>Sábado | 30 de Novembro | 2024                            </a:t>
            </a:r>
            <a:r>
              <a:rPr lang="pt-PT" sz="1400" dirty="0">
                <a:solidFill>
                  <a:schemeClr val="accent6">
                    <a:lumMod val="50000"/>
                  </a:schemeClr>
                </a:solidFill>
              </a:rPr>
              <a:t>Maria Eduarda Pereira</a:t>
            </a:r>
            <a:endParaRPr lang="pt-PT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211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DEDF3E-659F-F7E5-893A-DA245A1C0B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2">
            <a:extLst>
              <a:ext uri="{FF2B5EF4-FFF2-40B4-BE49-F238E27FC236}">
                <a16:creationId xmlns:a16="http://schemas.microsoft.com/office/drawing/2014/main" id="{7B0FB1AD-A4DA-057C-1D25-6BC8DA5EF42E}"/>
              </a:ext>
            </a:extLst>
          </p:cNvPr>
          <p:cNvSpPr txBox="1">
            <a:spLocks/>
          </p:cNvSpPr>
          <p:nvPr/>
        </p:nvSpPr>
        <p:spPr>
          <a:xfrm>
            <a:off x="459130" y="601883"/>
            <a:ext cx="11273740" cy="54748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t-PT" sz="2200" b="1" dirty="0"/>
              <a:t>Admite-se ao trabalhador não sindicalizado a escolha de uma convenção colectiva que quer ver ser-lhe aplicada</a:t>
            </a:r>
            <a:r>
              <a:rPr lang="pt-PT" sz="2200" dirty="0"/>
              <a:t>, o que é interdito ao </a:t>
            </a:r>
            <a:r>
              <a:rPr lang="pt-PT" sz="2200" dirty="0" err="1"/>
              <a:t>tabalhador</a:t>
            </a:r>
            <a:r>
              <a:rPr lang="pt-PT" sz="2200" dirty="0"/>
              <a:t> sindicalizado.</a:t>
            </a:r>
          </a:p>
          <a:p>
            <a:pPr algn="just">
              <a:lnSpc>
                <a:spcPct val="150000"/>
              </a:lnSpc>
            </a:pPr>
            <a:r>
              <a:rPr lang="pt-PT" sz="2200" dirty="0"/>
              <a:t>Também no período da intervenção da Troika se verificou uma tendência para a contratualização, isto é, para permitir por acordo das partes a disciplina de matérias que só deveriam ser reguladas por instrumentos de regulação colectiva. </a:t>
            </a:r>
          </a:p>
          <a:p>
            <a:pPr marL="587375" indent="-276225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t-PT" sz="2200" dirty="0"/>
              <a:t>Banco de horas individual (já revogado)</a:t>
            </a:r>
          </a:p>
          <a:p>
            <a:pPr marL="587375" indent="-276225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t-PT" sz="2200" dirty="0"/>
              <a:t>Criação pelas partes de regimes para o exercício da mobilidade geográfica e funcional;</a:t>
            </a:r>
          </a:p>
          <a:p>
            <a:pPr marL="587375" indent="-276225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t-PT" sz="2200" dirty="0"/>
              <a:t>Estabelecimento de uma cláusula de não renovação (apesar de a lei fixar renovação e a transformação dos contratos a prazo em contratos por tempo indeterminado); ...</a:t>
            </a:r>
          </a:p>
        </p:txBody>
      </p:sp>
      <p:cxnSp>
        <p:nvCxnSpPr>
          <p:cNvPr id="3" name="Conexão Reta 2">
            <a:extLst>
              <a:ext uri="{FF2B5EF4-FFF2-40B4-BE49-F238E27FC236}">
                <a16:creationId xmlns:a16="http://schemas.microsoft.com/office/drawing/2014/main" id="{175A54DF-EBA3-9645-207A-2E50A5903732}"/>
              </a:ext>
            </a:extLst>
          </p:cNvPr>
          <p:cNvCxnSpPr/>
          <p:nvPr/>
        </p:nvCxnSpPr>
        <p:spPr>
          <a:xfrm>
            <a:off x="451414" y="6519446"/>
            <a:ext cx="112737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ixaDeTexto 3">
            <a:extLst>
              <a:ext uri="{FF2B5EF4-FFF2-40B4-BE49-F238E27FC236}">
                <a16:creationId xmlns:a16="http://schemas.microsoft.com/office/drawing/2014/main" id="{9E047701-0D3A-D03B-0981-69293E450624}"/>
              </a:ext>
            </a:extLst>
          </p:cNvPr>
          <p:cNvSpPr txBox="1"/>
          <p:nvPr/>
        </p:nvSpPr>
        <p:spPr>
          <a:xfrm>
            <a:off x="581192" y="6519446"/>
            <a:ext cx="10659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>
                <a:solidFill>
                  <a:schemeClr val="accent6">
                    <a:lumMod val="50000"/>
                  </a:schemeClr>
                </a:solidFill>
              </a:rPr>
              <a:t>XII Encontro Nacional do Trabalho                 </a:t>
            </a:r>
            <a:r>
              <a:rPr lang="pt-PT" sz="1600" dirty="0">
                <a:solidFill>
                  <a:schemeClr val="accent6">
                    <a:lumMod val="50000"/>
                  </a:schemeClr>
                </a:solidFill>
              </a:rPr>
              <a:t>Sábado | 30 de Novembro | 2024                            </a:t>
            </a:r>
            <a:r>
              <a:rPr lang="pt-PT" sz="1400" dirty="0">
                <a:solidFill>
                  <a:schemeClr val="accent6">
                    <a:lumMod val="50000"/>
                  </a:schemeClr>
                </a:solidFill>
              </a:rPr>
              <a:t>Maria Eduarda Pereira</a:t>
            </a:r>
            <a:endParaRPr lang="pt-PT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871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F2E533-2EC2-C224-035D-B66E091FC0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2">
            <a:extLst>
              <a:ext uri="{FF2B5EF4-FFF2-40B4-BE49-F238E27FC236}">
                <a16:creationId xmlns:a16="http://schemas.microsoft.com/office/drawing/2014/main" id="{7C00A6FD-5730-668A-BD48-A1759D2F5BA3}"/>
              </a:ext>
            </a:extLst>
          </p:cNvPr>
          <p:cNvSpPr txBox="1">
            <a:spLocks/>
          </p:cNvSpPr>
          <p:nvPr/>
        </p:nvSpPr>
        <p:spPr>
          <a:xfrm>
            <a:off x="459130" y="544020"/>
            <a:ext cx="11273740" cy="5975417"/>
          </a:xfrm>
          <a:prstGeom prst="rect">
            <a:avLst/>
          </a:prstGeom>
        </p:spPr>
        <p:txBody>
          <a:bodyPr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PT" sz="2200" b="1" dirty="0"/>
              <a:t>A falta de representatividade tem diversas implicações:</a:t>
            </a:r>
            <a:endParaRPr lang="pt-PT" sz="2200" dirty="0"/>
          </a:p>
          <a:p>
            <a:pPr marL="668338" indent="-300038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pt-PT" sz="2200" dirty="0"/>
              <a:t>Descredibilização dos Sindicatos aos olhos da sociedade, que deixam de ser considerados representativos;</a:t>
            </a:r>
          </a:p>
          <a:p>
            <a:pPr marL="668338" indent="-300038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pt-PT" sz="2200" dirty="0"/>
              <a:t>Incumprimento da negociação colectiva;</a:t>
            </a:r>
          </a:p>
          <a:p>
            <a:pPr marL="668338" indent="-300038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pt-PT" sz="2200" dirty="0"/>
              <a:t>Abertura de espaço para protestos organizados por outras entidades que não Sindicatos; ...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pt-PT" sz="1000" dirty="0"/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pt-PT" sz="1000" dirty="0"/>
          </a:p>
          <a:p>
            <a:pPr marL="935038" indent="-2889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pt-PT" sz="2200" dirty="0"/>
              <a:t>Outras entidades que não os Sindicatos dão voz a interesses que não estão a ser representados pelas forças tradicionais? </a:t>
            </a:r>
          </a:p>
          <a:p>
            <a:pPr marL="935038" indent="-2889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pt-PT" sz="2200" dirty="0"/>
              <a:t>Quando é legítimo pôr em causa a paz social?</a:t>
            </a:r>
          </a:p>
          <a:p>
            <a:pPr marL="935038" indent="-2889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pt-PT" sz="2200" dirty="0"/>
              <a:t>Deve o Governo ouvir todos ou deve forçar a sua organização num número razoável para realizar negociações?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pt-PT" sz="2200" dirty="0"/>
          </a:p>
        </p:txBody>
      </p:sp>
      <p:cxnSp>
        <p:nvCxnSpPr>
          <p:cNvPr id="3" name="Conexão Reta 2">
            <a:extLst>
              <a:ext uri="{FF2B5EF4-FFF2-40B4-BE49-F238E27FC236}">
                <a16:creationId xmlns:a16="http://schemas.microsoft.com/office/drawing/2014/main" id="{611C4A6B-7917-F717-BE27-D30DA6974E5D}"/>
              </a:ext>
            </a:extLst>
          </p:cNvPr>
          <p:cNvCxnSpPr/>
          <p:nvPr/>
        </p:nvCxnSpPr>
        <p:spPr>
          <a:xfrm>
            <a:off x="451414" y="6519446"/>
            <a:ext cx="112737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ixaDeTexto 3">
            <a:extLst>
              <a:ext uri="{FF2B5EF4-FFF2-40B4-BE49-F238E27FC236}">
                <a16:creationId xmlns:a16="http://schemas.microsoft.com/office/drawing/2014/main" id="{54271C4A-E382-7A2C-1996-A1823CB84E81}"/>
              </a:ext>
            </a:extLst>
          </p:cNvPr>
          <p:cNvSpPr txBox="1"/>
          <p:nvPr/>
        </p:nvSpPr>
        <p:spPr>
          <a:xfrm>
            <a:off x="581192" y="6519446"/>
            <a:ext cx="10659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>
                <a:solidFill>
                  <a:schemeClr val="accent6">
                    <a:lumMod val="50000"/>
                  </a:schemeClr>
                </a:solidFill>
              </a:rPr>
              <a:t>XII Encontro Nacional do Trabalho                 </a:t>
            </a:r>
            <a:r>
              <a:rPr lang="pt-PT" sz="1600" dirty="0">
                <a:solidFill>
                  <a:schemeClr val="accent6">
                    <a:lumMod val="50000"/>
                  </a:schemeClr>
                </a:solidFill>
              </a:rPr>
              <a:t>Sábado | 30 de Novembro | 2024                            </a:t>
            </a:r>
            <a:r>
              <a:rPr lang="pt-PT" sz="1400" dirty="0">
                <a:solidFill>
                  <a:schemeClr val="accent6">
                    <a:lumMod val="50000"/>
                  </a:schemeClr>
                </a:solidFill>
              </a:rPr>
              <a:t>Maria Eduarda Pereira</a:t>
            </a:r>
            <a:endParaRPr lang="pt-PT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581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466410-D4EB-AB3C-897B-85ABE54071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2">
            <a:extLst>
              <a:ext uri="{FF2B5EF4-FFF2-40B4-BE49-F238E27FC236}">
                <a16:creationId xmlns:a16="http://schemas.microsoft.com/office/drawing/2014/main" id="{A5E1228F-945F-09F8-7CC7-E826E44B08C9}"/>
              </a:ext>
            </a:extLst>
          </p:cNvPr>
          <p:cNvSpPr txBox="1">
            <a:spLocks/>
          </p:cNvSpPr>
          <p:nvPr/>
        </p:nvSpPr>
        <p:spPr>
          <a:xfrm>
            <a:off x="1180618" y="1782514"/>
            <a:ext cx="9734309" cy="43983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pt-PT" sz="2400" b="1" dirty="0"/>
              <a:t>E agora? Perceber o problema ajuda a procurar caminhos para encontrar respostas, mas não o resolve.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PT" sz="2400" b="1" dirty="0"/>
              <a:t>			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PT" sz="2400" b="1" dirty="0"/>
              <a:t>			Então, como se resolve o problema da </a:t>
            </a:r>
            <a:r>
              <a:rPr lang="pt-PT" sz="2400" b="1" dirty="0" err="1"/>
              <a:t>des-sindicalização</a:t>
            </a:r>
            <a:r>
              <a:rPr lang="pt-PT" sz="2400" b="1" dirty="0"/>
              <a:t>? </a:t>
            </a:r>
          </a:p>
        </p:txBody>
      </p:sp>
      <p:cxnSp>
        <p:nvCxnSpPr>
          <p:cNvPr id="3" name="Conexão Reta 2">
            <a:extLst>
              <a:ext uri="{FF2B5EF4-FFF2-40B4-BE49-F238E27FC236}">
                <a16:creationId xmlns:a16="http://schemas.microsoft.com/office/drawing/2014/main" id="{E71191F6-8284-E58A-C716-0E66874AF90E}"/>
              </a:ext>
            </a:extLst>
          </p:cNvPr>
          <p:cNvCxnSpPr/>
          <p:nvPr/>
        </p:nvCxnSpPr>
        <p:spPr>
          <a:xfrm>
            <a:off x="451414" y="6519446"/>
            <a:ext cx="112737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ixaDeTexto 3">
            <a:extLst>
              <a:ext uri="{FF2B5EF4-FFF2-40B4-BE49-F238E27FC236}">
                <a16:creationId xmlns:a16="http://schemas.microsoft.com/office/drawing/2014/main" id="{7AFA29B0-6233-3D5A-C03E-24146C69A492}"/>
              </a:ext>
            </a:extLst>
          </p:cNvPr>
          <p:cNvSpPr txBox="1"/>
          <p:nvPr/>
        </p:nvSpPr>
        <p:spPr>
          <a:xfrm>
            <a:off x="581192" y="6519446"/>
            <a:ext cx="10659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>
                <a:solidFill>
                  <a:schemeClr val="accent6">
                    <a:lumMod val="50000"/>
                  </a:schemeClr>
                </a:solidFill>
              </a:rPr>
              <a:t>XII Encontro Nacional do Trabalho                 </a:t>
            </a:r>
            <a:r>
              <a:rPr lang="pt-PT" sz="1600" dirty="0">
                <a:solidFill>
                  <a:schemeClr val="accent6">
                    <a:lumMod val="50000"/>
                  </a:schemeClr>
                </a:solidFill>
              </a:rPr>
              <a:t>Sábado | 30 de Novembro | 2024                            </a:t>
            </a:r>
            <a:r>
              <a:rPr lang="pt-PT" sz="1400" dirty="0">
                <a:solidFill>
                  <a:schemeClr val="accent6">
                    <a:lumMod val="50000"/>
                  </a:schemeClr>
                </a:solidFill>
              </a:rPr>
              <a:t>Maria Eduarda Pereira</a:t>
            </a:r>
            <a:endParaRPr lang="pt-PT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7041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EAD529-10F4-7D00-79AD-B36C28FF1E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2">
            <a:extLst>
              <a:ext uri="{FF2B5EF4-FFF2-40B4-BE49-F238E27FC236}">
                <a16:creationId xmlns:a16="http://schemas.microsoft.com/office/drawing/2014/main" id="{DA372AE0-7E42-6641-FF40-3890A78AA781}"/>
              </a:ext>
            </a:extLst>
          </p:cNvPr>
          <p:cNvSpPr txBox="1">
            <a:spLocks/>
          </p:cNvSpPr>
          <p:nvPr/>
        </p:nvSpPr>
        <p:spPr>
          <a:xfrm>
            <a:off x="459130" y="601884"/>
            <a:ext cx="11273740" cy="484979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pt-PT" sz="3600" b="1" dirty="0"/>
              <a:t>Obrigada pela atenção!</a:t>
            </a:r>
          </a:p>
          <a:p>
            <a:pPr marL="0" indent="0" algn="ctr">
              <a:lnSpc>
                <a:spcPct val="150000"/>
              </a:lnSpc>
              <a:buNone/>
            </a:pPr>
            <a:endParaRPr lang="pt-PT" sz="3600" b="1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pt-PT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eduarda.pereira@estgoh.ipc.pt</a:t>
            </a:r>
            <a:endParaRPr lang="pt-PT" sz="2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t-PT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www.mariaeduardapereira.com</a:t>
            </a:r>
            <a:endParaRPr lang="pt-PT" sz="2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3" name="Conexão Reta 2">
            <a:extLst>
              <a:ext uri="{FF2B5EF4-FFF2-40B4-BE49-F238E27FC236}">
                <a16:creationId xmlns:a16="http://schemas.microsoft.com/office/drawing/2014/main" id="{61F71E8C-B4A2-5744-A236-3ED67245489A}"/>
              </a:ext>
            </a:extLst>
          </p:cNvPr>
          <p:cNvCxnSpPr/>
          <p:nvPr/>
        </p:nvCxnSpPr>
        <p:spPr>
          <a:xfrm>
            <a:off x="451414" y="6519446"/>
            <a:ext cx="112737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ixaDeTexto 3">
            <a:extLst>
              <a:ext uri="{FF2B5EF4-FFF2-40B4-BE49-F238E27FC236}">
                <a16:creationId xmlns:a16="http://schemas.microsoft.com/office/drawing/2014/main" id="{358AD09E-A595-E112-2277-CF25ADB02DF0}"/>
              </a:ext>
            </a:extLst>
          </p:cNvPr>
          <p:cNvSpPr txBox="1"/>
          <p:nvPr/>
        </p:nvSpPr>
        <p:spPr>
          <a:xfrm>
            <a:off x="581192" y="6519446"/>
            <a:ext cx="10659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>
                <a:solidFill>
                  <a:schemeClr val="accent6">
                    <a:lumMod val="50000"/>
                  </a:schemeClr>
                </a:solidFill>
              </a:rPr>
              <a:t>XII Encontro Nacional do Trabalho                 </a:t>
            </a:r>
            <a:r>
              <a:rPr lang="pt-PT" sz="1600" dirty="0">
                <a:solidFill>
                  <a:schemeClr val="accent6">
                    <a:lumMod val="50000"/>
                  </a:schemeClr>
                </a:solidFill>
              </a:rPr>
              <a:t>Sábado | 30 de Novembro | 2024                            </a:t>
            </a:r>
            <a:r>
              <a:rPr lang="pt-PT" sz="1400" dirty="0">
                <a:solidFill>
                  <a:schemeClr val="accent6">
                    <a:lumMod val="50000"/>
                  </a:schemeClr>
                </a:solidFill>
              </a:rPr>
              <a:t>Maria Eduarda Pereira</a:t>
            </a:r>
            <a:endParaRPr lang="pt-PT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505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C9BEED-BDCB-1BBE-0C61-8C46B01D6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indent="11113">
              <a:lnSpc>
                <a:spcPct val="150000"/>
              </a:lnSpc>
            </a:pPr>
            <a:r>
              <a:rPr lang="pt-PT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“O chamado neoliberalismo é um capitalismo totalitário.”</a:t>
            </a:r>
            <a:br>
              <a:rPr lang="pt-PT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pt-PT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José Saramago</a:t>
            </a:r>
            <a:endParaRPr lang="pt-PT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Gill Sans" panose="020B0502020104020203" pitchFamily="34" charset="-79"/>
            </a:endParaRP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4B00D831-79FA-EB69-26D8-404AE67AE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414" y="1808573"/>
            <a:ext cx="11273740" cy="4713775"/>
          </a:xfrm>
        </p:spPr>
        <p:txBody>
          <a:bodyPr anchor="t">
            <a:noAutofit/>
          </a:bodyPr>
          <a:lstStyle/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PT" sz="2200" dirty="0"/>
              <a:t>A </a:t>
            </a:r>
            <a:r>
              <a:rPr lang="pt-PT" sz="2200" b="1" dirty="0"/>
              <a:t>tutela dos trabalhadores e a regulação de certas profissões </a:t>
            </a:r>
            <a:r>
              <a:rPr lang="pt-PT" sz="2200" dirty="0"/>
              <a:t>não são questões recentes, ainda assim, permanecem </a:t>
            </a:r>
            <a:r>
              <a:rPr lang="pt-PT" sz="2200" dirty="0" err="1"/>
              <a:t>actuais</a:t>
            </a:r>
            <a:r>
              <a:rPr lang="pt-PT" sz="2200" dirty="0"/>
              <a:t>. 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PT" sz="2200" dirty="0"/>
              <a:t>O </a:t>
            </a:r>
            <a:r>
              <a:rPr lang="pt-PT" sz="2200" u="sng" dirty="0"/>
              <a:t>papel das Ordens profissionais</a:t>
            </a:r>
            <a:r>
              <a:rPr lang="pt-PT" sz="2200" dirty="0"/>
              <a:t> regressou com fôlego à ordem do dia por conta das alterações introduzidas pela Lei n.º 12/2023, de 28 de Março, no regime jurídico da constituição e funcionamento das associações públicas profissionais. E tal reacende a velha </a:t>
            </a:r>
            <a:r>
              <a:rPr lang="pt-PT" sz="2200" b="1" dirty="0"/>
              <a:t>discussão sobre o que cabe às Ordens e o que cabe aos Sindicatos...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PT" sz="2200" dirty="0"/>
              <a:t>Os </a:t>
            </a:r>
            <a:r>
              <a:rPr lang="pt-PT" sz="2200" b="1" dirty="0"/>
              <a:t>ventos do liberalismo </a:t>
            </a:r>
            <a:r>
              <a:rPr lang="pt-PT" sz="2200" dirty="0"/>
              <a:t>vêm promovendo o enfraquecimento das estruturas representativas dos trabalhadores e, em geral, da dimensão colectiva associada ao trabalho, principalmente dos sindicatos.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F90FFBF-DCB3-7EE2-BF05-5C5031F33E58}"/>
              </a:ext>
            </a:extLst>
          </p:cNvPr>
          <p:cNvSpPr txBox="1"/>
          <p:nvPr/>
        </p:nvSpPr>
        <p:spPr>
          <a:xfrm>
            <a:off x="581192" y="6519446"/>
            <a:ext cx="10659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>
                <a:solidFill>
                  <a:schemeClr val="accent6">
                    <a:lumMod val="50000"/>
                  </a:schemeClr>
                </a:solidFill>
              </a:rPr>
              <a:t>XII Encontro Nacional do Trabalho                 </a:t>
            </a:r>
            <a:r>
              <a:rPr lang="pt-PT" sz="1600" dirty="0">
                <a:solidFill>
                  <a:schemeClr val="accent6">
                    <a:lumMod val="50000"/>
                  </a:schemeClr>
                </a:solidFill>
              </a:rPr>
              <a:t>Sábado | 30 de Novembro | 2024                            </a:t>
            </a:r>
            <a:r>
              <a:rPr lang="pt-PT" sz="1400" dirty="0">
                <a:solidFill>
                  <a:schemeClr val="accent6">
                    <a:lumMod val="50000"/>
                  </a:schemeClr>
                </a:solidFill>
              </a:rPr>
              <a:t>Maria Eduarda Pereira</a:t>
            </a:r>
            <a:endParaRPr lang="pt-PT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7" name="Conexão Reta 6">
            <a:extLst>
              <a:ext uri="{FF2B5EF4-FFF2-40B4-BE49-F238E27FC236}">
                <a16:creationId xmlns:a16="http://schemas.microsoft.com/office/drawing/2014/main" id="{1BE0397D-5AD1-1E13-52E5-5075BD239B76}"/>
              </a:ext>
            </a:extLst>
          </p:cNvPr>
          <p:cNvCxnSpPr/>
          <p:nvPr/>
        </p:nvCxnSpPr>
        <p:spPr>
          <a:xfrm>
            <a:off x="451414" y="6519446"/>
            <a:ext cx="112737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743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2">
            <a:extLst>
              <a:ext uri="{FF2B5EF4-FFF2-40B4-BE49-F238E27FC236}">
                <a16:creationId xmlns:a16="http://schemas.microsoft.com/office/drawing/2014/main" id="{FA1460AF-FFBF-E1F2-AAD2-BFA042B3621E}"/>
              </a:ext>
            </a:extLst>
          </p:cNvPr>
          <p:cNvSpPr txBox="1">
            <a:spLocks/>
          </p:cNvSpPr>
          <p:nvPr/>
        </p:nvSpPr>
        <p:spPr>
          <a:xfrm>
            <a:off x="459130" y="520860"/>
            <a:ext cx="11273740" cy="5998575"/>
          </a:xfrm>
          <a:prstGeom prst="rect">
            <a:avLst/>
          </a:prstGeom>
        </p:spPr>
        <p:txBody>
          <a:bodyPr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PT" sz="2300" dirty="0"/>
              <a:t>Os dados apresentados no último relatório da OCDE  são alarmantes, mas mostram que a </a:t>
            </a:r>
            <a:r>
              <a:rPr lang="pt-PT" sz="2300" u="sng" dirty="0"/>
              <a:t>tendência de </a:t>
            </a:r>
            <a:r>
              <a:rPr lang="pt-PT" sz="2300" u="sng" dirty="0" err="1"/>
              <a:t>des-sindicalização</a:t>
            </a:r>
            <a:r>
              <a:rPr lang="pt-PT" sz="2300" u="sng" dirty="0"/>
              <a:t> é globalizada</a:t>
            </a:r>
            <a:r>
              <a:rPr lang="pt-PT" sz="2300" dirty="0"/>
              <a:t> e não um exclusivo português:</a:t>
            </a:r>
          </a:p>
          <a:p>
            <a:pPr marL="628650" indent="-309563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pt-PT" sz="2300" dirty="0"/>
              <a:t>Portugal tinha em </a:t>
            </a:r>
            <a:r>
              <a:rPr lang="pt-PT" sz="2300" b="1" dirty="0"/>
              <a:t>1978</a:t>
            </a:r>
            <a:r>
              <a:rPr lang="pt-PT" sz="2300" dirty="0"/>
              <a:t> quase o dobro da percentagem média de </a:t>
            </a:r>
            <a:r>
              <a:rPr lang="pt-PT" sz="2300" u="sng" dirty="0"/>
              <a:t>sindicalização</a:t>
            </a:r>
            <a:r>
              <a:rPr lang="pt-PT" sz="2300" dirty="0"/>
              <a:t> na OCDE: </a:t>
            </a:r>
            <a:r>
              <a:rPr lang="pt-PT" sz="2300" b="1" dirty="0"/>
              <a:t>60,8%</a:t>
            </a:r>
            <a:r>
              <a:rPr lang="pt-PT" sz="2300" dirty="0"/>
              <a:t> comparativamente a </a:t>
            </a:r>
            <a:r>
              <a:rPr lang="pt-PT" sz="2300" b="1" dirty="0"/>
              <a:t>34%</a:t>
            </a:r>
            <a:r>
              <a:rPr lang="pt-PT" sz="2300" dirty="0"/>
              <a:t>; </a:t>
            </a:r>
          </a:p>
          <a:p>
            <a:pPr marL="628650" indent="-309563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pt-PT" sz="2300" dirty="0"/>
              <a:t>Em </a:t>
            </a:r>
            <a:r>
              <a:rPr lang="pt-PT" sz="2300" b="1" dirty="0"/>
              <a:t>2016</a:t>
            </a:r>
            <a:r>
              <a:rPr lang="pt-PT" sz="2300" dirty="0"/>
              <a:t> esse número já havia caído para </a:t>
            </a:r>
            <a:r>
              <a:rPr lang="pt-PT" sz="2300" b="1" dirty="0"/>
              <a:t>15,3%</a:t>
            </a:r>
            <a:r>
              <a:rPr lang="pt-PT" sz="2300" dirty="0"/>
              <a:t>, sendo </a:t>
            </a:r>
            <a:r>
              <a:rPr lang="pt-PT" sz="2300" b="1" dirty="0"/>
              <a:t>16,3%</a:t>
            </a:r>
            <a:r>
              <a:rPr lang="pt-PT" sz="2300" dirty="0"/>
              <a:t> a média da OCDE para aquele ano.</a:t>
            </a:r>
          </a:p>
          <a:p>
            <a:pPr marL="628650" indent="-309563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endParaRPr lang="pt-PT" sz="900" dirty="0"/>
          </a:p>
          <a:p>
            <a:pPr marL="357188" indent="-357188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pt-PT" sz="2300" dirty="0"/>
              <a:t>Com a reforma laboral em 2009 surgiu o Relatório Único, cuja qualidade dos dados de sindicalização poderá ser pouco credível, na medida em que a informação fornecida é preenchida pelas entidades empregadoras.</a:t>
            </a:r>
          </a:p>
          <a:p>
            <a:pPr marL="357188" indent="-357188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endParaRPr lang="pt-PT" sz="900" dirty="0"/>
          </a:p>
          <a:p>
            <a:pPr marL="319087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PT" sz="2500" dirty="0"/>
              <a:t> </a:t>
            </a:r>
            <a:r>
              <a:rPr lang="pt-PT" sz="2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“A história do Direito do Trabalho confunde-se com a história do sindicalismo. Se o sindicalismo soçobrar, o mesmo tenderá a acontecer ao Direito do Trabalho.”</a:t>
            </a:r>
            <a:endParaRPr lang="pt-PT" sz="2500" dirty="0">
              <a:latin typeface="Times New Roman" panose="02020603050405020304" pitchFamily="18" charset="0"/>
              <a:ea typeface="Calibri" panose="020F0502020204030204" pitchFamily="34" charset="0"/>
              <a:cs typeface="Gill Sans" panose="020B0502020104020203" pitchFamily="34" charset="-79"/>
            </a:endParaRPr>
          </a:p>
          <a:p>
            <a:pPr marL="319087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PT" sz="25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Gill Sans" panose="020B0502020104020203" pitchFamily="34" charset="-79"/>
              </a:rPr>
              <a:t>															</a:t>
            </a:r>
            <a:r>
              <a:rPr lang="pt-PT" sz="25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João Leal Amado</a:t>
            </a:r>
            <a:endParaRPr lang="pt-PT" sz="25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Gill Sans" panose="020B0502020104020203" pitchFamily="34" charset="-79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pt-PT" sz="2200" dirty="0"/>
          </a:p>
        </p:txBody>
      </p:sp>
      <p:cxnSp>
        <p:nvCxnSpPr>
          <p:cNvPr id="3" name="Conexão Reta 2">
            <a:extLst>
              <a:ext uri="{FF2B5EF4-FFF2-40B4-BE49-F238E27FC236}">
                <a16:creationId xmlns:a16="http://schemas.microsoft.com/office/drawing/2014/main" id="{3EBE1253-E236-8F1B-A2DA-EF3BD3D2C1AE}"/>
              </a:ext>
            </a:extLst>
          </p:cNvPr>
          <p:cNvCxnSpPr/>
          <p:nvPr/>
        </p:nvCxnSpPr>
        <p:spPr>
          <a:xfrm>
            <a:off x="451414" y="6519446"/>
            <a:ext cx="112737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ixaDeTexto 3">
            <a:extLst>
              <a:ext uri="{FF2B5EF4-FFF2-40B4-BE49-F238E27FC236}">
                <a16:creationId xmlns:a16="http://schemas.microsoft.com/office/drawing/2014/main" id="{5283C064-82CE-C971-5B25-753AA439A5C6}"/>
              </a:ext>
            </a:extLst>
          </p:cNvPr>
          <p:cNvSpPr txBox="1"/>
          <p:nvPr/>
        </p:nvSpPr>
        <p:spPr>
          <a:xfrm>
            <a:off x="581192" y="6519446"/>
            <a:ext cx="10659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>
                <a:solidFill>
                  <a:schemeClr val="accent6">
                    <a:lumMod val="50000"/>
                  </a:schemeClr>
                </a:solidFill>
              </a:rPr>
              <a:t>XII Encontro Nacional do Trabalho                 </a:t>
            </a:r>
            <a:r>
              <a:rPr lang="pt-PT" sz="1600" dirty="0">
                <a:solidFill>
                  <a:schemeClr val="accent6">
                    <a:lumMod val="50000"/>
                  </a:schemeClr>
                </a:solidFill>
              </a:rPr>
              <a:t>Sábado | 30 de Novembro | 2024                            </a:t>
            </a:r>
            <a:r>
              <a:rPr lang="pt-PT" sz="1400" dirty="0">
                <a:solidFill>
                  <a:schemeClr val="accent6">
                    <a:lumMod val="50000"/>
                  </a:schemeClr>
                </a:solidFill>
              </a:rPr>
              <a:t>Maria Eduarda Pereira</a:t>
            </a:r>
            <a:endParaRPr lang="pt-PT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317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5CD4EB-FF70-E15A-9ECF-D613D8006F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E8038F1-16BD-53CD-7773-06956BE53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414" y="1808573"/>
            <a:ext cx="11273740" cy="4713775"/>
          </a:xfrm>
        </p:spPr>
        <p:txBody>
          <a:bodyPr anchor="t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PT" sz="2200" dirty="0"/>
              <a:t>Recordemos que nem todos os trabalhadores são passíveis de sindicalização. Os </a:t>
            </a:r>
            <a:r>
              <a:rPr lang="pt-PT" sz="2200" b="1" dirty="0"/>
              <a:t>trabalhadores independentes </a:t>
            </a:r>
            <a:r>
              <a:rPr lang="pt-PT" sz="2200" dirty="0"/>
              <a:t>estão numa situação de particular vulnerabilidade na sua situação laboral </a:t>
            </a:r>
            <a:r>
              <a:rPr lang="pt-PT" sz="2200" u="sng" dirty="0"/>
              <a:t>restando-lhes, e apenas quando aplicável, as Ordens profissionais</a:t>
            </a:r>
            <a:r>
              <a:rPr lang="pt-PT" sz="2200" dirty="0"/>
              <a:t>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PT" sz="2200" dirty="0"/>
              <a:t>Acontece que precisamente o espaço deixado vazio pela </a:t>
            </a:r>
            <a:r>
              <a:rPr lang="pt-PT" sz="2200" dirty="0" err="1"/>
              <a:t>des-sindicalização</a:t>
            </a:r>
            <a:r>
              <a:rPr lang="pt-PT" sz="2200" dirty="0"/>
              <a:t> parece abrir lugar a uma confusão quanto às competências de um Sindicato e às competências de uma Ordem.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PT" sz="2200" b="1" dirty="0"/>
              <a:t>As Ordens têm uma dupla função</a:t>
            </a:r>
            <a:r>
              <a:rPr lang="pt-PT" sz="2200" dirty="0"/>
              <a:t>, o que lhes confere uma incontornável ambivalência: tanto desempenham </a:t>
            </a:r>
            <a:r>
              <a:rPr lang="pt-PT" sz="2200" u="sng" dirty="0"/>
              <a:t>funções de regulação</a:t>
            </a:r>
            <a:r>
              <a:rPr lang="pt-PT" sz="2200" dirty="0"/>
              <a:t> (funções públicas) como assumem </a:t>
            </a:r>
            <a:r>
              <a:rPr lang="pt-PT" sz="2200" u="sng" dirty="0"/>
              <a:t>funções de representação e defesa dos interesses </a:t>
            </a:r>
            <a:r>
              <a:rPr lang="pt-PT" sz="2200" u="sng" dirty="0" err="1"/>
              <a:t>colectivos</a:t>
            </a:r>
            <a:r>
              <a:rPr lang="pt-PT" sz="2200" u="sng" dirty="0"/>
              <a:t> de profissão</a:t>
            </a:r>
            <a:r>
              <a:rPr lang="pt-PT" sz="2200" dirty="0"/>
              <a:t> (funções privadas).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FD69E22-5F3E-4B48-71DC-E1F1DA8CB6F4}"/>
              </a:ext>
            </a:extLst>
          </p:cNvPr>
          <p:cNvSpPr txBox="1"/>
          <p:nvPr/>
        </p:nvSpPr>
        <p:spPr>
          <a:xfrm>
            <a:off x="581192" y="6519446"/>
            <a:ext cx="10659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>
                <a:solidFill>
                  <a:schemeClr val="accent6">
                    <a:lumMod val="50000"/>
                  </a:schemeClr>
                </a:solidFill>
              </a:rPr>
              <a:t>XII Encontro Nacional do Trabalho                 </a:t>
            </a:r>
            <a:r>
              <a:rPr lang="pt-PT" sz="1600" dirty="0">
                <a:solidFill>
                  <a:schemeClr val="accent6">
                    <a:lumMod val="50000"/>
                  </a:schemeClr>
                </a:solidFill>
              </a:rPr>
              <a:t>Sábado | 30 de Novembro | 2024                            </a:t>
            </a:r>
            <a:r>
              <a:rPr lang="pt-PT" sz="1400" dirty="0">
                <a:solidFill>
                  <a:schemeClr val="accent6">
                    <a:lumMod val="50000"/>
                  </a:schemeClr>
                </a:solidFill>
              </a:rPr>
              <a:t>Maria Eduarda Pereira</a:t>
            </a:r>
            <a:endParaRPr lang="pt-PT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7" name="Conexão Reta 6">
            <a:extLst>
              <a:ext uri="{FF2B5EF4-FFF2-40B4-BE49-F238E27FC236}">
                <a16:creationId xmlns:a16="http://schemas.microsoft.com/office/drawing/2014/main" id="{153A27E2-6DB1-068E-0B8F-86D3FF2A21B2}"/>
              </a:ext>
            </a:extLst>
          </p:cNvPr>
          <p:cNvCxnSpPr/>
          <p:nvPr/>
        </p:nvCxnSpPr>
        <p:spPr>
          <a:xfrm>
            <a:off x="451414" y="6519446"/>
            <a:ext cx="112737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ítulo 1">
            <a:extLst>
              <a:ext uri="{FF2B5EF4-FFF2-40B4-BE49-F238E27FC236}">
                <a16:creationId xmlns:a16="http://schemas.microsoft.com/office/drawing/2014/main" id="{E0481080-5B7B-BB84-5470-B4E9280D1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anchor="ctr"/>
          <a:lstStyle/>
          <a:p>
            <a:r>
              <a:rPr lang="pt-PT" dirty="0"/>
              <a:t>As ordens profissionais</a:t>
            </a:r>
          </a:p>
        </p:txBody>
      </p:sp>
    </p:spTree>
    <p:extLst>
      <p:ext uri="{BB962C8B-B14F-4D97-AF65-F5344CB8AC3E}">
        <p14:creationId xmlns:p14="http://schemas.microsoft.com/office/powerpoint/2010/main" val="3150688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FED104-302B-66DF-8477-82F8B3C1DF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2">
            <a:extLst>
              <a:ext uri="{FF2B5EF4-FFF2-40B4-BE49-F238E27FC236}">
                <a16:creationId xmlns:a16="http://schemas.microsoft.com/office/drawing/2014/main" id="{649335B0-9CCE-219C-4EB9-1DD1467810BC}"/>
              </a:ext>
            </a:extLst>
          </p:cNvPr>
          <p:cNvSpPr txBox="1">
            <a:spLocks/>
          </p:cNvSpPr>
          <p:nvPr/>
        </p:nvSpPr>
        <p:spPr>
          <a:xfrm>
            <a:off x="459130" y="520861"/>
            <a:ext cx="11273740" cy="5914661"/>
          </a:xfrm>
          <a:prstGeom prst="rect">
            <a:avLst/>
          </a:prstGeom>
        </p:spPr>
        <p:txBody>
          <a:bodyPr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PT" sz="2200" dirty="0"/>
              <a:t>A </a:t>
            </a:r>
            <a:r>
              <a:rPr lang="pt-PT" sz="2200" b="1" dirty="0"/>
              <a:t>Ordem</a:t>
            </a:r>
            <a:r>
              <a:rPr lang="pt-PT" sz="2200" dirty="0"/>
              <a:t> funciona, por um lado, como grupo de interesse face ao Estado; por outro, como Estado face à profissão.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PT" sz="2200" dirty="0"/>
              <a:t>Os grupos profissionais liberais historicamente procuram </a:t>
            </a:r>
            <a:r>
              <a:rPr lang="pt-PT" sz="2200" i="1" dirty="0"/>
              <a:t>(i) </a:t>
            </a:r>
            <a:r>
              <a:rPr lang="pt-PT" sz="2200" dirty="0"/>
              <a:t>assegurar um monopólio profissional na prestação dos </a:t>
            </a:r>
            <a:r>
              <a:rPr lang="pt-PT" sz="2200" dirty="0" err="1"/>
              <a:t>respectivos</a:t>
            </a:r>
            <a:r>
              <a:rPr lang="pt-PT" sz="2200" dirty="0"/>
              <a:t> serviços e </a:t>
            </a:r>
            <a:r>
              <a:rPr lang="pt-PT" sz="2200" i="1" dirty="0"/>
              <a:t>(</a:t>
            </a:r>
            <a:r>
              <a:rPr lang="pt-PT" sz="2200" i="1" dirty="0" err="1"/>
              <a:t>ii</a:t>
            </a:r>
            <a:r>
              <a:rPr lang="pt-PT" sz="2200" i="1" dirty="0"/>
              <a:t>) </a:t>
            </a:r>
            <a:r>
              <a:rPr lang="pt-PT" sz="2200" dirty="0"/>
              <a:t>assegurar o máximo de privilégios para o grupo profissional.</a:t>
            </a:r>
          </a:p>
          <a:p>
            <a:pPr marL="668338" indent="-265113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pt-PT" sz="2200" dirty="0"/>
              <a:t>A </a:t>
            </a:r>
            <a:r>
              <a:rPr lang="pt-PT" sz="2200" dirty="0" err="1"/>
              <a:t>auto-regulação</a:t>
            </a:r>
            <a:r>
              <a:rPr lang="pt-PT" sz="2200" dirty="0"/>
              <a:t> profissional, cuja forma mais típica é a das Ordens profissionais, é fundamental para permitir o primeiro e é manifestação do segundo.</a:t>
            </a:r>
          </a:p>
          <a:p>
            <a:pPr marL="668338" indent="-265113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pt-PT" sz="900" dirty="0"/>
          </a:p>
          <a:p>
            <a:pPr marL="311150" indent="-3111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pt-PT" sz="2200" u="sng" dirty="0"/>
              <a:t>Diminuir as corporações profissionais a meras funções de regulação e disciplina profissional não está de acordo com a lógica da sua existência</a:t>
            </a:r>
            <a:r>
              <a:rPr lang="pt-PT" sz="2200" dirty="0"/>
              <a:t>. A racionalidade das corporações públicas profissionais está na ideia de </a:t>
            </a:r>
            <a:r>
              <a:rPr lang="pt-PT" sz="2200" b="1" dirty="0"/>
              <a:t>aproveitar as funções “privadas” para potenciar a prossecução das funções públicas</a:t>
            </a:r>
            <a:r>
              <a:rPr lang="pt-PT" sz="2200" dirty="0"/>
              <a:t>. </a:t>
            </a:r>
          </a:p>
        </p:txBody>
      </p:sp>
      <p:cxnSp>
        <p:nvCxnSpPr>
          <p:cNvPr id="3" name="Conexão Reta 2">
            <a:extLst>
              <a:ext uri="{FF2B5EF4-FFF2-40B4-BE49-F238E27FC236}">
                <a16:creationId xmlns:a16="http://schemas.microsoft.com/office/drawing/2014/main" id="{29B95027-DB1E-EF0A-1C97-799D238FBE33}"/>
              </a:ext>
            </a:extLst>
          </p:cNvPr>
          <p:cNvCxnSpPr/>
          <p:nvPr/>
        </p:nvCxnSpPr>
        <p:spPr>
          <a:xfrm>
            <a:off x="451414" y="6519446"/>
            <a:ext cx="112737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ixaDeTexto 3">
            <a:extLst>
              <a:ext uri="{FF2B5EF4-FFF2-40B4-BE49-F238E27FC236}">
                <a16:creationId xmlns:a16="http://schemas.microsoft.com/office/drawing/2014/main" id="{45539215-69AA-B7B3-BBFE-3EC7ADB334AE}"/>
              </a:ext>
            </a:extLst>
          </p:cNvPr>
          <p:cNvSpPr txBox="1"/>
          <p:nvPr/>
        </p:nvSpPr>
        <p:spPr>
          <a:xfrm>
            <a:off x="581192" y="6519446"/>
            <a:ext cx="10659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>
                <a:solidFill>
                  <a:schemeClr val="accent6">
                    <a:lumMod val="50000"/>
                  </a:schemeClr>
                </a:solidFill>
              </a:rPr>
              <a:t>XII Encontro Nacional do Trabalho                 </a:t>
            </a:r>
            <a:r>
              <a:rPr lang="pt-PT" sz="1600" dirty="0">
                <a:solidFill>
                  <a:schemeClr val="accent6">
                    <a:lumMod val="50000"/>
                  </a:schemeClr>
                </a:solidFill>
              </a:rPr>
              <a:t>Sábado | 30 de Novembro | 2024                            </a:t>
            </a:r>
            <a:r>
              <a:rPr lang="pt-PT" sz="1400" dirty="0">
                <a:solidFill>
                  <a:schemeClr val="accent6">
                    <a:lumMod val="50000"/>
                  </a:schemeClr>
                </a:solidFill>
              </a:rPr>
              <a:t>Maria Eduarda Pereira</a:t>
            </a:r>
            <a:endParaRPr lang="pt-PT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686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FF2C46-1E47-3FD7-0F60-2D2F260FD6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2">
            <a:extLst>
              <a:ext uri="{FF2B5EF4-FFF2-40B4-BE49-F238E27FC236}">
                <a16:creationId xmlns:a16="http://schemas.microsoft.com/office/drawing/2014/main" id="{B21A24F4-3417-D9C9-CE39-370E36CB6878}"/>
              </a:ext>
            </a:extLst>
          </p:cNvPr>
          <p:cNvSpPr txBox="1">
            <a:spLocks/>
          </p:cNvSpPr>
          <p:nvPr/>
        </p:nvSpPr>
        <p:spPr>
          <a:xfrm>
            <a:off x="459129" y="428266"/>
            <a:ext cx="11474369" cy="6091177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PT" sz="2400" dirty="0"/>
              <a:t>Então, quais são as </a:t>
            </a:r>
            <a:r>
              <a:rPr lang="pt-PT" sz="2400" b="1" dirty="0"/>
              <a:t>funções de uma Ordem?</a:t>
            </a:r>
          </a:p>
          <a:p>
            <a:pPr marL="668338" indent="-347663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pt-PT" sz="2400" dirty="0"/>
              <a:t>Representação e defesa profissional face ao exterior;</a:t>
            </a:r>
          </a:p>
          <a:p>
            <a:pPr marL="668338" indent="-347663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pt-PT" sz="2400" dirty="0"/>
              <a:t>Regulação do acesso à profissão;</a:t>
            </a:r>
          </a:p>
          <a:p>
            <a:pPr marL="668338" indent="-347663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pt-PT" sz="2400" dirty="0"/>
              <a:t>Definição dos padrões de exercício e conduta profissional;</a:t>
            </a:r>
          </a:p>
          <a:p>
            <a:pPr marL="668338" indent="-347663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pt-PT" sz="2400" dirty="0"/>
              <a:t>Punição das </a:t>
            </a:r>
            <a:r>
              <a:rPr lang="pt-PT" sz="2400" dirty="0" err="1"/>
              <a:t>infracções</a:t>
            </a:r>
            <a:r>
              <a:rPr lang="pt-PT" sz="2400" dirty="0"/>
              <a:t> disciplinares profissionais.</a:t>
            </a:r>
          </a:p>
          <a:p>
            <a:pPr marL="320675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PT" sz="1300" dirty="0"/>
          </a:p>
          <a:p>
            <a:pPr marL="320675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PT" sz="2400" b="1" dirty="0"/>
              <a:t>.. Então o que dizer de alguns títulos?</a:t>
            </a:r>
          </a:p>
          <a:p>
            <a:pPr marL="808038" indent="-2889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</a:pPr>
            <a:r>
              <a:rPr lang="pt-PT" sz="2400" dirty="0"/>
              <a:t> “Ordem apoia greve geral em Setembro e protesto dos Especialistas”</a:t>
            </a:r>
          </a:p>
          <a:p>
            <a:pPr marL="808038" indent="-2889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</a:pPr>
            <a:r>
              <a:rPr lang="pt-PT" sz="2400" dirty="0"/>
              <a:t>“O que é importante é o Governo perceber de uma vez por todas que os Enfermeiros querem negociar”</a:t>
            </a:r>
          </a:p>
          <a:p>
            <a:pPr marL="808038" indent="-2889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</a:pPr>
            <a:r>
              <a:rPr lang="pt-PT" sz="2400" dirty="0"/>
              <a:t>“Ordem valoriza suspensão da greve em São Miguel e apela à sua extensão a toda a região”</a:t>
            </a:r>
          </a:p>
          <a:p>
            <a:pPr marL="808038" indent="-2889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</a:pPr>
            <a:r>
              <a:rPr lang="pt-PT" sz="2400" dirty="0"/>
              <a:t>“Advogados ameaçam paralisar tribunais durante Setembro inteiro. Bastonária exige que aumentos dos honorários das defesas oficiosas sejam inscritos no Orçamento do Estado de 2025”</a:t>
            </a:r>
          </a:p>
        </p:txBody>
      </p:sp>
      <p:cxnSp>
        <p:nvCxnSpPr>
          <p:cNvPr id="3" name="Conexão Reta 2">
            <a:extLst>
              <a:ext uri="{FF2B5EF4-FFF2-40B4-BE49-F238E27FC236}">
                <a16:creationId xmlns:a16="http://schemas.microsoft.com/office/drawing/2014/main" id="{85E742F8-3F47-6AF1-12B6-CDD275A828DA}"/>
              </a:ext>
            </a:extLst>
          </p:cNvPr>
          <p:cNvCxnSpPr/>
          <p:nvPr/>
        </p:nvCxnSpPr>
        <p:spPr>
          <a:xfrm>
            <a:off x="451414" y="6519446"/>
            <a:ext cx="112737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FE5A74-BA1C-580B-46D3-62822287E4BF}"/>
              </a:ext>
            </a:extLst>
          </p:cNvPr>
          <p:cNvSpPr txBox="1"/>
          <p:nvPr/>
        </p:nvSpPr>
        <p:spPr>
          <a:xfrm>
            <a:off x="581192" y="6519446"/>
            <a:ext cx="10659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>
                <a:solidFill>
                  <a:schemeClr val="accent6">
                    <a:lumMod val="50000"/>
                  </a:schemeClr>
                </a:solidFill>
              </a:rPr>
              <a:t>XII Encontro Nacional do Trabalho                 </a:t>
            </a:r>
            <a:r>
              <a:rPr lang="pt-PT" sz="1600" dirty="0">
                <a:solidFill>
                  <a:schemeClr val="accent6">
                    <a:lumMod val="50000"/>
                  </a:schemeClr>
                </a:solidFill>
              </a:rPr>
              <a:t>Sábado | 30 de Novembro | 2024                            </a:t>
            </a:r>
            <a:r>
              <a:rPr lang="pt-PT" sz="1400" dirty="0">
                <a:solidFill>
                  <a:schemeClr val="accent6">
                    <a:lumMod val="50000"/>
                  </a:schemeClr>
                </a:solidFill>
              </a:rPr>
              <a:t>Maria Eduarda Pereira</a:t>
            </a:r>
            <a:endParaRPr lang="pt-PT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621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9FC4AF-D3F2-14A6-1593-772433A89F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2">
            <a:extLst>
              <a:ext uri="{FF2B5EF4-FFF2-40B4-BE49-F238E27FC236}">
                <a16:creationId xmlns:a16="http://schemas.microsoft.com/office/drawing/2014/main" id="{91570A95-0D70-A42A-A5DD-FA93F560B911}"/>
              </a:ext>
            </a:extLst>
          </p:cNvPr>
          <p:cNvSpPr txBox="1">
            <a:spLocks/>
          </p:cNvSpPr>
          <p:nvPr/>
        </p:nvSpPr>
        <p:spPr>
          <a:xfrm>
            <a:off x="459130" y="462987"/>
            <a:ext cx="11273740" cy="5972533"/>
          </a:xfrm>
          <a:prstGeom prst="rect">
            <a:avLst/>
          </a:prstGeom>
        </p:spPr>
        <p:txBody>
          <a:bodyPr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t-PT" sz="2200" b="1" dirty="0"/>
              <a:t> A sobreposição, pelo menos parcial, de funções entre Ordens e Sindicatos é inevitável porque a representação profissional sempre caberá a ambas as associações</a:t>
            </a:r>
            <a:r>
              <a:rPr lang="pt-PT" sz="2200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pt-PT" sz="2200" dirty="0"/>
              <a:t>Ambas as associações se movem na defesa dos interesses profissionais, sendo que a Ordem defende os profissionais independentemente do seu vínculo laboral e o sindicato apenas defende os trabalhadores na sua relação com o empregador.</a:t>
            </a:r>
          </a:p>
          <a:p>
            <a:pPr algn="just">
              <a:lnSpc>
                <a:spcPct val="150000"/>
              </a:lnSpc>
            </a:pPr>
            <a:r>
              <a:rPr lang="pt-PT" sz="2200" b="1" dirty="0"/>
              <a:t>As Ordens estão impedidas de exercer ou de participar em </a:t>
            </a:r>
            <a:r>
              <a:rPr lang="pt-PT" sz="2200" b="1" dirty="0" err="1"/>
              <a:t>actividades</a:t>
            </a:r>
            <a:r>
              <a:rPr lang="pt-PT" sz="2200" b="1" dirty="0"/>
              <a:t> de natureza sindical ou que se relacionem com a regulação das relações económicas ou profissionais dos seus membros.</a:t>
            </a:r>
          </a:p>
          <a:p>
            <a:pPr marL="668338" indent="-300038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pt-PT" sz="2200" b="1" dirty="0"/>
              <a:t>O desrespeito por este preceito também enfraquecerá os Sindicatos!</a:t>
            </a:r>
          </a:p>
        </p:txBody>
      </p:sp>
      <p:cxnSp>
        <p:nvCxnSpPr>
          <p:cNvPr id="3" name="Conexão Reta 2">
            <a:extLst>
              <a:ext uri="{FF2B5EF4-FFF2-40B4-BE49-F238E27FC236}">
                <a16:creationId xmlns:a16="http://schemas.microsoft.com/office/drawing/2014/main" id="{9B6635BA-1FB2-FBA7-97BF-64E6146809E2}"/>
              </a:ext>
            </a:extLst>
          </p:cNvPr>
          <p:cNvCxnSpPr/>
          <p:nvPr/>
        </p:nvCxnSpPr>
        <p:spPr>
          <a:xfrm>
            <a:off x="451414" y="6519446"/>
            <a:ext cx="112737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ixaDeTexto 3">
            <a:extLst>
              <a:ext uri="{FF2B5EF4-FFF2-40B4-BE49-F238E27FC236}">
                <a16:creationId xmlns:a16="http://schemas.microsoft.com/office/drawing/2014/main" id="{1BBF6131-D118-7CE1-1047-2DE183138967}"/>
              </a:ext>
            </a:extLst>
          </p:cNvPr>
          <p:cNvSpPr txBox="1"/>
          <p:nvPr/>
        </p:nvSpPr>
        <p:spPr>
          <a:xfrm>
            <a:off x="581192" y="6519446"/>
            <a:ext cx="10659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>
                <a:solidFill>
                  <a:schemeClr val="accent6">
                    <a:lumMod val="50000"/>
                  </a:schemeClr>
                </a:solidFill>
              </a:rPr>
              <a:t>XII Encontro Nacional do Trabalho                 </a:t>
            </a:r>
            <a:r>
              <a:rPr lang="pt-PT" sz="1600" dirty="0">
                <a:solidFill>
                  <a:schemeClr val="accent6">
                    <a:lumMod val="50000"/>
                  </a:schemeClr>
                </a:solidFill>
              </a:rPr>
              <a:t>Sábado | 30 de Novembro | 2024                            </a:t>
            </a:r>
            <a:r>
              <a:rPr lang="pt-PT" sz="1400" dirty="0">
                <a:solidFill>
                  <a:schemeClr val="accent6">
                    <a:lumMod val="50000"/>
                  </a:schemeClr>
                </a:solidFill>
              </a:rPr>
              <a:t>Maria Eduarda Pereira</a:t>
            </a:r>
            <a:endParaRPr lang="pt-PT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22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99620E-5EF5-1657-AD6F-7B837766E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pt-PT" dirty="0"/>
              <a:t>CRISE DO SINDICALISMO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788BD83-D52F-9016-A133-20C42AA37409}"/>
              </a:ext>
            </a:extLst>
          </p:cNvPr>
          <p:cNvSpPr txBox="1"/>
          <p:nvPr/>
        </p:nvSpPr>
        <p:spPr>
          <a:xfrm>
            <a:off x="581192" y="6519446"/>
            <a:ext cx="10659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>
                <a:solidFill>
                  <a:schemeClr val="accent6">
                    <a:lumMod val="50000"/>
                  </a:schemeClr>
                </a:solidFill>
              </a:rPr>
              <a:t>XII Encontro Nacional do Trabalho                 </a:t>
            </a:r>
            <a:r>
              <a:rPr lang="pt-PT" sz="1600" dirty="0">
                <a:solidFill>
                  <a:schemeClr val="accent6">
                    <a:lumMod val="50000"/>
                  </a:schemeClr>
                </a:solidFill>
              </a:rPr>
              <a:t>Sábado | 30 de Novembro | 2024                            </a:t>
            </a:r>
            <a:r>
              <a:rPr lang="pt-PT" sz="1400" dirty="0">
                <a:solidFill>
                  <a:schemeClr val="accent6">
                    <a:lumMod val="50000"/>
                  </a:schemeClr>
                </a:solidFill>
              </a:rPr>
              <a:t>Maria Eduarda Pereira</a:t>
            </a:r>
            <a:endParaRPr lang="pt-PT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4" name="Conexão Reta 3">
            <a:extLst>
              <a:ext uri="{FF2B5EF4-FFF2-40B4-BE49-F238E27FC236}">
                <a16:creationId xmlns:a16="http://schemas.microsoft.com/office/drawing/2014/main" id="{90BE93E0-6C0A-7CA6-762F-4438F13D741B}"/>
              </a:ext>
            </a:extLst>
          </p:cNvPr>
          <p:cNvCxnSpPr/>
          <p:nvPr/>
        </p:nvCxnSpPr>
        <p:spPr>
          <a:xfrm>
            <a:off x="451414" y="6519446"/>
            <a:ext cx="112737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arcador de Posição de Conteúdo 2">
            <a:extLst>
              <a:ext uri="{FF2B5EF4-FFF2-40B4-BE49-F238E27FC236}">
                <a16:creationId xmlns:a16="http://schemas.microsoft.com/office/drawing/2014/main" id="{F1B61757-8B3E-815F-9B62-B3D0CCA1A6F8}"/>
              </a:ext>
            </a:extLst>
          </p:cNvPr>
          <p:cNvSpPr txBox="1">
            <a:spLocks/>
          </p:cNvSpPr>
          <p:nvPr/>
        </p:nvSpPr>
        <p:spPr>
          <a:xfrm>
            <a:off x="459130" y="1717991"/>
            <a:ext cx="11273740" cy="4801452"/>
          </a:xfrm>
          <a:prstGeom prst="rect">
            <a:avLst/>
          </a:prstGeom>
        </p:spPr>
        <p:txBody>
          <a:bodyPr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PT" sz="2200" dirty="0"/>
              <a:t>As causas da crise da sindicalização são múltiplas e transcendem o estrito âmbito dos sindicatos, baseadas em </a:t>
            </a:r>
            <a:r>
              <a:rPr lang="pt-PT" sz="2200" b="1" dirty="0" err="1"/>
              <a:t>factores</a:t>
            </a:r>
            <a:r>
              <a:rPr lang="pt-PT" sz="2200" b="1" dirty="0"/>
              <a:t> que dificultam a capacidade de organização e de mobilização dos sindicatos</a:t>
            </a:r>
            <a:r>
              <a:rPr lang="pt-PT" sz="2200" dirty="0"/>
              <a:t>, </a:t>
            </a:r>
            <a:r>
              <a:rPr lang="pt-PT" sz="2200" b="1" dirty="0"/>
              <a:t>ao mesmo tempo que reduzem o seu poder negocial</a:t>
            </a:r>
            <a:r>
              <a:rPr lang="pt-PT" sz="2200" dirty="0"/>
              <a:t>:</a:t>
            </a:r>
          </a:p>
          <a:p>
            <a:pPr marL="587375" indent="-2762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pt-PT" sz="2200" dirty="0"/>
              <a:t>Desindustrialização;</a:t>
            </a:r>
          </a:p>
          <a:p>
            <a:pPr marL="587375" indent="-2762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pt-PT" sz="2200" dirty="0"/>
              <a:t>Crescimento das formas atípicas de trabalho;</a:t>
            </a:r>
          </a:p>
          <a:p>
            <a:pPr marL="587375" indent="-2762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pt-PT" sz="2200" dirty="0"/>
              <a:t>Desregulamentação das relações laborais;</a:t>
            </a:r>
          </a:p>
          <a:p>
            <a:pPr marL="587375" indent="-2762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pt-PT" sz="2200" dirty="0"/>
              <a:t>Pressão concorrencial de países com salários reduzidos e baixa protecção dos trabalhadores;</a:t>
            </a:r>
          </a:p>
          <a:p>
            <a:pPr marL="587375" indent="-27622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pt-PT" sz="2200" dirty="0"/>
              <a:t>Fragmentação sindical; ...</a:t>
            </a:r>
          </a:p>
        </p:txBody>
      </p:sp>
    </p:spTree>
    <p:extLst>
      <p:ext uri="{BB962C8B-B14F-4D97-AF65-F5344CB8AC3E}">
        <p14:creationId xmlns:p14="http://schemas.microsoft.com/office/powerpoint/2010/main" val="3813796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251412-84CA-7F95-82EE-8006A58613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2">
            <a:extLst>
              <a:ext uri="{FF2B5EF4-FFF2-40B4-BE49-F238E27FC236}">
                <a16:creationId xmlns:a16="http://schemas.microsoft.com/office/drawing/2014/main" id="{01739FE6-47BA-4090-6F7E-455D165AA788}"/>
              </a:ext>
            </a:extLst>
          </p:cNvPr>
          <p:cNvSpPr txBox="1">
            <a:spLocks/>
          </p:cNvSpPr>
          <p:nvPr/>
        </p:nvSpPr>
        <p:spPr>
          <a:xfrm>
            <a:off x="459130" y="601883"/>
            <a:ext cx="11273740" cy="5833640"/>
          </a:xfrm>
          <a:prstGeom prst="rect">
            <a:avLst/>
          </a:prstGeom>
        </p:spPr>
        <p:txBody>
          <a:bodyPr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33425" indent="-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 startAt="6"/>
            </a:pPr>
            <a:r>
              <a:rPr lang="pt-PT" sz="2200" dirty="0"/>
              <a:t>.... E </a:t>
            </a:r>
            <a:r>
              <a:rPr lang="pt-PT" sz="2200" b="1" dirty="0"/>
              <a:t>ascensão da utopia liberal do capitalismo vitorioso </a:t>
            </a:r>
            <a:r>
              <a:rPr lang="pt-PT" sz="2200" dirty="0"/>
              <a:t>que disseminou o </a:t>
            </a:r>
            <a:r>
              <a:rPr lang="pt-PT" sz="2200" dirty="0" err="1"/>
              <a:t>anti-sindicalismo</a:t>
            </a:r>
            <a:r>
              <a:rPr lang="pt-PT" sz="2200" dirty="0"/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PT" sz="2200" dirty="0"/>
              <a:t>Constata-se uma crescente </a:t>
            </a:r>
            <a:r>
              <a:rPr lang="pt-PT" sz="2200" b="1" dirty="0"/>
              <a:t>afeição pelo ideário neoliberal </a:t>
            </a:r>
            <a:r>
              <a:rPr lang="pt-PT" sz="2200" dirty="0"/>
              <a:t>como </a:t>
            </a:r>
            <a:r>
              <a:rPr lang="pt-PT" sz="2200" dirty="0" err="1"/>
              <a:t>concepção</a:t>
            </a:r>
            <a:r>
              <a:rPr lang="pt-PT" sz="2200" dirty="0"/>
              <a:t> geral do mundo, </a:t>
            </a:r>
            <a:r>
              <a:rPr lang="pt-PT" sz="2200" u="sng" dirty="0"/>
              <a:t>assente na liberdade negativa do indivíduo e que alimenta o </a:t>
            </a:r>
            <a:r>
              <a:rPr lang="pt-PT" sz="2200" u="sng" dirty="0" err="1"/>
              <a:t>anti-sindicalismo</a:t>
            </a:r>
            <a:r>
              <a:rPr lang="pt-PT" sz="2200" u="sng" dirty="0"/>
              <a:t> autoritário</a:t>
            </a:r>
            <a:r>
              <a:rPr lang="pt-PT" sz="2200" dirty="0"/>
              <a:t> que opõe o público-estatal ao </a:t>
            </a:r>
            <a:r>
              <a:rPr lang="pt-PT" sz="2200" dirty="0" err="1"/>
              <a:t>colectivo</a:t>
            </a:r>
            <a:r>
              <a:rPr lang="pt-PT" sz="2200" dirty="0"/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PT" sz="2200" dirty="0"/>
              <a:t>No neoliberalismo, </a:t>
            </a:r>
            <a:r>
              <a:rPr lang="pt-PT" sz="2200" u="sng" dirty="0"/>
              <a:t>o trabalho assalariado é coisificado</a:t>
            </a:r>
            <a:r>
              <a:rPr lang="pt-PT" sz="2200" dirty="0"/>
              <a:t>, mercantilizado, vivendo num espaço de autoridade incontestada a que não pode exigir-se adequação à democracia e remetido para um </a:t>
            </a:r>
            <a:r>
              <a:rPr lang="pt-PT" sz="2200" u="sng" dirty="0"/>
              <a:t>individualismo solitário</a:t>
            </a:r>
            <a:r>
              <a:rPr lang="pt-PT" sz="2200" dirty="0"/>
              <a:t>. Tudo em prol do sacrossanto mercado livre.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PT" sz="2200" dirty="0"/>
              <a:t>A hegemonia neoliberal assenta justamente na </a:t>
            </a:r>
            <a:r>
              <a:rPr lang="pt-PT" sz="2200" b="1" dirty="0"/>
              <a:t>aceitação da injustiça como uma inevitabilidade  e, mais (ou pior?) do que isso, como sintoma do sucesso dos regimes laborais</a:t>
            </a:r>
            <a:r>
              <a:rPr lang="pt-PT" sz="2200" dirty="0"/>
              <a:t>.</a:t>
            </a:r>
          </a:p>
        </p:txBody>
      </p:sp>
      <p:cxnSp>
        <p:nvCxnSpPr>
          <p:cNvPr id="3" name="Conexão Reta 2">
            <a:extLst>
              <a:ext uri="{FF2B5EF4-FFF2-40B4-BE49-F238E27FC236}">
                <a16:creationId xmlns:a16="http://schemas.microsoft.com/office/drawing/2014/main" id="{04F33420-3952-E72C-EA7C-AE44879153CE}"/>
              </a:ext>
            </a:extLst>
          </p:cNvPr>
          <p:cNvCxnSpPr/>
          <p:nvPr/>
        </p:nvCxnSpPr>
        <p:spPr>
          <a:xfrm>
            <a:off x="451414" y="6519446"/>
            <a:ext cx="112737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ixaDeTexto 3">
            <a:extLst>
              <a:ext uri="{FF2B5EF4-FFF2-40B4-BE49-F238E27FC236}">
                <a16:creationId xmlns:a16="http://schemas.microsoft.com/office/drawing/2014/main" id="{A47E0303-F175-4023-4069-B7D6735D2772}"/>
              </a:ext>
            </a:extLst>
          </p:cNvPr>
          <p:cNvSpPr txBox="1"/>
          <p:nvPr/>
        </p:nvSpPr>
        <p:spPr>
          <a:xfrm>
            <a:off x="581192" y="6519446"/>
            <a:ext cx="10659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>
                <a:solidFill>
                  <a:schemeClr val="accent6">
                    <a:lumMod val="50000"/>
                  </a:schemeClr>
                </a:solidFill>
              </a:rPr>
              <a:t>XII Encontro Nacional do Trabalho                 </a:t>
            </a:r>
            <a:r>
              <a:rPr lang="pt-PT" sz="1600" dirty="0">
                <a:solidFill>
                  <a:schemeClr val="accent6">
                    <a:lumMod val="50000"/>
                  </a:schemeClr>
                </a:solidFill>
              </a:rPr>
              <a:t>Sábado | 30 de Novembro | 2024                            </a:t>
            </a:r>
            <a:r>
              <a:rPr lang="pt-PT" sz="1400" dirty="0">
                <a:solidFill>
                  <a:schemeClr val="accent6">
                    <a:lumMod val="50000"/>
                  </a:schemeClr>
                </a:solidFill>
              </a:rPr>
              <a:t>Maria Eduarda Pereira</a:t>
            </a:r>
            <a:endParaRPr lang="pt-PT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39791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Personalizar 5">
      <a:dk1>
        <a:srgbClr val="000000"/>
      </a:dk1>
      <a:lt1>
        <a:srgbClr val="FFFFFF"/>
      </a:lt1>
      <a:dk2>
        <a:srgbClr val="3D3D3D"/>
      </a:dk2>
      <a:lt2>
        <a:srgbClr val="EBEBEB"/>
      </a:lt2>
      <a:accent1>
        <a:srgbClr val="00224F"/>
      </a:accent1>
      <a:accent2>
        <a:srgbClr val="BF3847"/>
      </a:accent2>
      <a:accent3>
        <a:srgbClr val="41A2EE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{C1532BE9-7E31-3444-90AF-274D45344B22}tf10001123</Template>
  <TotalTime>1670</TotalTime>
  <Words>1682</Words>
  <Application>Microsoft Office PowerPoint</Application>
  <PresentationFormat>Ecrã Panorâmico</PresentationFormat>
  <Paragraphs>95</Paragraphs>
  <Slides>15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15</vt:i4>
      </vt:variant>
    </vt:vector>
  </HeadingPairs>
  <TitlesOfParts>
    <vt:vector size="21" baseType="lpstr">
      <vt:lpstr>Courier New</vt:lpstr>
      <vt:lpstr>Gill Sans MT</vt:lpstr>
      <vt:lpstr>Times New Roman</vt:lpstr>
      <vt:lpstr>Wingdings</vt:lpstr>
      <vt:lpstr>Wingdings 2</vt:lpstr>
      <vt:lpstr>Dividendo</vt:lpstr>
      <vt:lpstr>Apresentação do PowerPoint</vt:lpstr>
      <vt:lpstr>“O chamado neoliberalismo é um capitalismo totalitário.”    José Saramago</vt:lpstr>
      <vt:lpstr>Apresentação do PowerPoint</vt:lpstr>
      <vt:lpstr>As ordens profissionais</vt:lpstr>
      <vt:lpstr>Apresentação do PowerPoint</vt:lpstr>
      <vt:lpstr>Apresentação do PowerPoint</vt:lpstr>
      <vt:lpstr>Apresentação do PowerPoint</vt:lpstr>
      <vt:lpstr>CRISE DO SINDICALISMO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Microsoft Office User</dc:creator>
  <cp:lastModifiedBy>Catarina Silva</cp:lastModifiedBy>
  <cp:revision>30</cp:revision>
  <dcterms:created xsi:type="dcterms:W3CDTF">2024-11-29T12:11:43Z</dcterms:created>
  <dcterms:modified xsi:type="dcterms:W3CDTF">2024-12-04T16:49:18Z</dcterms:modified>
</cp:coreProperties>
</file>